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0"/>
  </p:notesMasterIdLst>
  <p:handoutMasterIdLst>
    <p:handoutMasterId r:id="rId21"/>
  </p:handoutMasterIdLst>
  <p:sldIdLst>
    <p:sldId id="256" r:id="rId3"/>
    <p:sldId id="283" r:id="rId4"/>
    <p:sldId id="333" r:id="rId5"/>
    <p:sldId id="282" r:id="rId6"/>
    <p:sldId id="334" r:id="rId7"/>
    <p:sldId id="335" r:id="rId8"/>
    <p:sldId id="338" r:id="rId9"/>
    <p:sldId id="339" r:id="rId10"/>
    <p:sldId id="337" r:id="rId11"/>
    <p:sldId id="336" r:id="rId12"/>
    <p:sldId id="326" r:id="rId13"/>
    <p:sldId id="330" r:id="rId14"/>
    <p:sldId id="327" r:id="rId15"/>
    <p:sldId id="318" r:id="rId16"/>
    <p:sldId id="332" r:id="rId17"/>
    <p:sldId id="321" r:id="rId18"/>
    <p:sldId id="286" r:id="rId1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5" autoAdjust="0"/>
    <p:restoredTop sz="80027" autoAdjust="0"/>
  </p:normalViewPr>
  <p:slideViewPr>
    <p:cSldViewPr snapToGrid="0" snapToObjects="1">
      <p:cViewPr varScale="1">
        <p:scale>
          <a:sx n="103" d="100"/>
          <a:sy n="103" d="100"/>
        </p:scale>
        <p:origin x="168"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zh.wikipedia.org/w/index.php?title=%E6%A0%B8%E6%8A%80%E5%B7%A7&amp;action=edit&amp;redlink=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上張投影片是在說明簡單</a:t>
            </a:r>
            <a:r>
              <a:rPr lang="zh-TW" altLang="en-US" sz="1200" b="0" i="0" kern="1200" dirty="0">
                <a:solidFill>
                  <a:schemeClr val="tx1"/>
                </a:solidFill>
                <a:effectLst/>
                <a:latin typeface="+mn-lt"/>
                <a:ea typeface="+mn-ea"/>
                <a:cs typeface="+mn-cs"/>
              </a:rPr>
              <a:t>線性可分的集合，當然現實生活中的資料往往稍微複雜，那如果不是線性可分集合怎麼辦呢？</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我們可以運用核函數</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kernel function) </a:t>
            </a:r>
            <a:r>
              <a:rPr lang="zh-TW" altLang="en-US" sz="1200" b="0" i="0" kern="1200" dirty="0">
                <a:solidFill>
                  <a:schemeClr val="tx1"/>
                </a:solidFill>
                <a:effectLst/>
                <a:latin typeface="+mn-lt"/>
                <a:ea typeface="+mn-ea"/>
                <a:cs typeface="+mn-cs"/>
              </a:rPr>
              <a:t>幫我們造出不可分的分割平面。</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1189459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除了進行線性分類之外，</a:t>
            </a:r>
            <a:r>
              <a:rPr lang="en-US"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還可以使用所謂的</a:t>
            </a:r>
            <a:r>
              <a:rPr lang="zh-TW" altLang="en-US" sz="1200" b="0" i="0" u="none" strike="noStrike" kern="1200" dirty="0">
                <a:solidFill>
                  <a:schemeClr val="tx1"/>
                </a:solidFill>
                <a:effectLst/>
                <a:latin typeface="+mn-lt"/>
                <a:ea typeface="+mn-ea"/>
                <a:cs typeface="+mn-cs"/>
                <a:hlinkClick r:id="rId3"/>
              </a:rPr>
              <a:t>核技巧</a:t>
            </a:r>
            <a:r>
              <a:rPr lang="zh-TW" altLang="en-US" sz="1200" b="0" i="0" kern="1200" dirty="0">
                <a:solidFill>
                  <a:schemeClr val="tx1"/>
                </a:solidFill>
                <a:effectLst/>
                <a:latin typeface="+mn-lt"/>
                <a:ea typeface="+mn-ea"/>
                <a:cs typeface="+mn-cs"/>
              </a:rPr>
              <a:t>有效地進行非線性分類，將其輸入隱式對映到高維特徵空間中。</a:t>
            </a:r>
            <a:endParaRPr lang="en-US" altLang="zh-TW" dirty="0">
              <a:effectLst/>
            </a:endParaRPr>
          </a:p>
          <a:p>
            <a:r>
              <a:rPr lang="zh-TW" altLang="en-US" dirty="0">
                <a:effectLst/>
              </a:rPr>
              <a:t>簡單來說透過多維度的投影技巧，原本在二維空間中不可分的點到了三維空間就可分了。</a:t>
            </a:r>
            <a:endParaRPr lang="en-US" altLang="zh-TW" dirty="0">
              <a:effectLst/>
            </a:endParaRPr>
          </a:p>
          <a:p>
            <a:r>
              <a:rPr lang="en-US" dirty="0" err="1"/>
              <a:t>資料量一旦多運算量變多，相對的執行速度就會變慢</a:t>
            </a:r>
            <a:r>
              <a:rPr lang="en-US" dirty="0"/>
              <a:t>。</a:t>
            </a:r>
            <a:endParaRPr lang="zh-TW" alt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159837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LinearSVC</a:t>
            </a:r>
            <a:r>
              <a:rPr lang="zh-TW" altLang="en-US" sz="1200" b="0" i="0" kern="1200" dirty="0">
                <a:solidFill>
                  <a:schemeClr val="tx1"/>
                </a:solidFill>
                <a:effectLst/>
                <a:latin typeface="+mn-lt"/>
                <a:ea typeface="+mn-ea"/>
                <a:cs typeface="+mn-cs"/>
              </a:rPr>
              <a:t>的基礎估計量爲</a:t>
            </a:r>
            <a:r>
              <a:rPr lang="en-US" sz="1200" b="1" i="0" kern="1200" dirty="0" err="1">
                <a:solidFill>
                  <a:schemeClr val="tx1"/>
                </a:solidFill>
                <a:effectLst/>
                <a:latin typeface="+mn-lt"/>
                <a:ea typeface="+mn-ea"/>
                <a:cs typeface="+mn-cs"/>
              </a:rPr>
              <a:t>liblinear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這實際上會懲罰截距。 </a:t>
            </a:r>
            <a:r>
              <a:rPr lang="en-US" dirty="0"/>
              <a:t>SVC</a:t>
            </a:r>
            <a:r>
              <a:rPr lang="zh-TW" altLang="en-US" sz="1200" b="0" i="0" kern="1200" dirty="0">
                <a:solidFill>
                  <a:schemeClr val="tx1"/>
                </a:solidFill>
                <a:effectLst/>
                <a:latin typeface="+mn-lt"/>
                <a:ea typeface="+mn-ea"/>
                <a:cs typeface="+mn-cs"/>
              </a:rPr>
              <a:t>使用</a:t>
            </a:r>
            <a:r>
              <a:rPr lang="en-US" sz="1200" b="1" i="0" kern="1200" dirty="0" err="1">
                <a:solidFill>
                  <a:schemeClr val="tx1"/>
                </a:solidFill>
                <a:effectLst/>
                <a:latin typeface="+mn-lt"/>
                <a:ea typeface="+mn-ea"/>
                <a:cs typeface="+mn-cs"/>
              </a:rPr>
              <a:t>libsvm</a:t>
            </a:r>
            <a:r>
              <a:rPr lang="zh-TW" altLang="en-US" sz="1200" b="0" i="0" kern="1200" dirty="0">
                <a:solidFill>
                  <a:schemeClr val="tx1"/>
                </a:solidFill>
                <a:effectLst/>
                <a:latin typeface="+mn-lt"/>
                <a:ea typeface="+mn-ea"/>
                <a:cs typeface="+mn-cs"/>
              </a:rPr>
              <a:t>估計值沒有。 </a:t>
            </a:r>
            <a:r>
              <a:rPr lang="en-US" sz="1200" b="1" i="0" kern="1200" dirty="0" err="1">
                <a:solidFill>
                  <a:schemeClr val="tx1"/>
                </a:solidFill>
                <a:effectLst/>
                <a:latin typeface="+mn-lt"/>
                <a:ea typeface="+mn-ea"/>
                <a:cs typeface="+mn-cs"/>
              </a:rPr>
              <a:t>liblinear</a:t>
            </a:r>
            <a:r>
              <a:rPr lang="zh-TW" altLang="en-US" sz="1200" b="0" i="0" kern="1200" dirty="0">
                <a:solidFill>
                  <a:schemeClr val="tx1"/>
                </a:solidFill>
                <a:effectLst/>
                <a:latin typeface="+mn-lt"/>
                <a:ea typeface="+mn-ea"/>
                <a:cs typeface="+mn-cs"/>
              </a:rPr>
              <a:t>估計器針對線性（特殊）情況進行了優化，因此在大量數據上收斂速度快於</a:t>
            </a:r>
            <a:r>
              <a:rPr lang="en-US" sz="1200" b="1" i="0" kern="1200" dirty="0" err="1">
                <a:solidFill>
                  <a:schemeClr val="tx1"/>
                </a:solidFill>
                <a:effectLst/>
                <a:latin typeface="+mn-lt"/>
                <a:ea typeface="+mn-ea"/>
                <a:cs typeface="+mn-cs"/>
              </a:rPr>
              <a:t>libsvm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這就是爲什麼</a:t>
            </a:r>
            <a:r>
              <a:rPr lang="en-US" dirty="0" err="1"/>
              <a:t>LinearSVC</a:t>
            </a:r>
            <a:r>
              <a:rPr lang="zh-TW" altLang="en-US" sz="1200" b="0" i="0" kern="1200" dirty="0">
                <a:solidFill>
                  <a:schemeClr val="tx1"/>
                </a:solidFill>
                <a:effectLst/>
                <a:latin typeface="+mn-lt"/>
                <a:ea typeface="+mn-ea"/>
                <a:cs typeface="+mn-cs"/>
              </a:rPr>
              <a:t>花費更少的時間解決問題的原因。</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藉由圖形化的邊界，來了解使用不同的</a:t>
            </a:r>
            <a:r>
              <a:rPr lang="en-US" sz="1200" b="0" i="0" kern="1200" dirty="0">
                <a:solidFill>
                  <a:schemeClr val="tx1"/>
                </a:solidFill>
                <a:effectLst/>
                <a:latin typeface="+mn-lt"/>
                <a:ea typeface="+mn-ea"/>
                <a:cs typeface="+mn-cs"/>
              </a:rPr>
              <a:t> Kernel</a:t>
            </a:r>
            <a:r>
              <a:rPr lang="zh-TW" altLang="en-US" sz="1200" b="0" i="0" kern="1200" dirty="0">
                <a:solidFill>
                  <a:schemeClr val="tx1"/>
                </a:solidFill>
                <a:effectLst/>
                <a:latin typeface="+mn-lt"/>
                <a:ea typeface="+mn-ea"/>
                <a:cs typeface="+mn-cs"/>
              </a:rPr>
              <a:t> 及不同參數的意義。</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超參數過小，模型容錯空間過大</a:t>
            </a:r>
            <a:endParaRPr lang="en-TW" dirty="0"/>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kernel:</a:t>
            </a:r>
            <a:r>
              <a:rPr lang="zh-TW" altLang="en-US" sz="1200" b="1" i="0" kern="1200" dirty="0">
                <a:solidFill>
                  <a:schemeClr val="tx1"/>
                </a:solidFill>
                <a:effectLst/>
                <a:latin typeface="+mn-lt"/>
                <a:ea typeface="+mn-ea"/>
                <a:cs typeface="+mn-cs"/>
              </a:rPr>
              <a:t>核函數的類型</a:t>
            </a:r>
            <a:r>
              <a:rPr lang="zh-TW" altLang="en-US" sz="1200" b="0" i="0" kern="1200" dirty="0">
                <a:solidFill>
                  <a:schemeClr val="tx1"/>
                </a:solidFill>
                <a:effectLst/>
                <a:latin typeface="+mn-lt"/>
                <a:ea typeface="+mn-ea"/>
                <a:cs typeface="+mn-cs"/>
              </a:rPr>
              <a:t>，一般常用的有</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rbf</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linear'，'poly</a:t>
            </a:r>
            <a:r>
              <a:rPr lang="en-US" sz="1200" b="0" i="0" kern="1200" dirty="0">
                <a:solidFill>
                  <a:schemeClr val="tx1"/>
                </a:solidFill>
                <a:effectLst/>
                <a:latin typeface="+mn-lt"/>
                <a:ea typeface="+mn-ea"/>
                <a:cs typeface="+mn-cs"/>
              </a:rPr>
              <a:t>'</a:t>
            </a:r>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17</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決策樹會根據資料產生很多樹狀的規則，根據訓練出來的規則來對新樣本進行預測。</a:t>
            </a:r>
          </a:p>
          <a:p>
            <a:r>
              <a:rPr lang="en-TW" dirty="0"/>
              <a:t>一個決策樹會根據訓練資料自動產生一棵樹</a:t>
            </a: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決策樹是以一個</a:t>
            </a:r>
            <a:r>
              <a:rPr lang="zh-TW" altLang="en-US" dirty="0"/>
              <a:t>貪婪法則來決定每一層要問什麼問題，目標是分類過後每一群能夠很明顯的知道是屬於哪一種類別。</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3591077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決策樹演算法可以使用不同的方式來評估分枝的好壞(亂度)，例如像是</a:t>
            </a:r>
            <a:r>
              <a:rPr lang="en-TW" sz="1200" kern="0" dirty="0">
                <a:solidFill>
                  <a:srgbClr val="595959"/>
                </a:solidFill>
                <a:cs typeface="Arial"/>
              </a:rPr>
              <a:t>Information gain、</a:t>
            </a:r>
            <a:r>
              <a:rPr lang="en-US" sz="1200" kern="0" dirty="0">
                <a:solidFill>
                  <a:srgbClr val="595959"/>
                </a:solidFill>
                <a:cs typeface="Arial"/>
              </a:rPr>
              <a:t>Gain </a:t>
            </a:r>
            <a:r>
              <a:rPr lang="en-US" sz="1200" kern="0" dirty="0" err="1">
                <a:solidFill>
                  <a:srgbClr val="595959"/>
                </a:solidFill>
                <a:cs typeface="Arial"/>
              </a:rPr>
              <a:t>ratio、Gini</a:t>
            </a:r>
            <a:r>
              <a:rPr lang="en-US" sz="1200" kern="0" dirty="0">
                <a:solidFill>
                  <a:srgbClr val="595959"/>
                </a:solidFill>
                <a:cs typeface="Arial"/>
              </a:rPr>
              <a:t>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000000"/>
                </a:solidFill>
                <a:latin typeface="Arial"/>
                <a:ea typeface="Arial"/>
                <a:cs typeface="Arial"/>
                <a:sym typeface="Arial"/>
              </a:rPr>
              <a:t>從訓練資料找出規則，讓每一個決策能夠使</a:t>
            </a:r>
            <a:r>
              <a:rPr lang="zh-TW" altLang="en-US" sz="1200" b="0" dirty="0">
                <a:solidFill>
                  <a:srgbClr val="000000"/>
                </a:solidFill>
                <a:latin typeface="Arial"/>
                <a:ea typeface="Arial"/>
                <a:cs typeface="Arial"/>
                <a:sym typeface="Arial"/>
              </a:rPr>
              <a:t>訊息增益</a:t>
            </a:r>
            <a:r>
              <a:rPr lang="zh-TW" altLang="en-US" sz="1200" dirty="0">
                <a:solidFill>
                  <a:srgbClr val="000000"/>
                </a:solidFill>
                <a:latin typeface="Arial"/>
                <a:ea typeface="Arial"/>
                <a:cs typeface="Arial"/>
                <a:sym typeface="Arial"/>
              </a:rPr>
              <a:t>最大化，叫好比我們評估今天比賽是否舉行，天氣因子可能站比較大的因素，而</a:t>
            </a:r>
            <a:r>
              <a:rPr lang="en-US" altLang="zh-TW" sz="1200" dirty="0">
                <a:solidFill>
                  <a:srgbClr val="000000"/>
                </a:solidFill>
                <a:latin typeface="Arial"/>
                <a:ea typeface="Arial"/>
                <a:cs typeface="Arial"/>
                <a:sym typeface="Arial"/>
              </a:rPr>
              <a:t>Co2</a:t>
            </a:r>
            <a:r>
              <a:rPr lang="zh-TW" altLang="en-US" sz="1200" dirty="0">
                <a:solidFill>
                  <a:srgbClr val="000000"/>
                </a:solidFill>
                <a:latin typeface="Arial"/>
                <a:ea typeface="Arial"/>
                <a:cs typeface="Arial"/>
                <a:sym typeface="Arial"/>
              </a:rPr>
              <a:t>的濃度高低可能站的因子程度較低。</a:t>
            </a: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吉尼的數值越大代表序列中的資料亂，第二個指標為資訊獲利</a:t>
            </a:r>
            <a:r>
              <a:rPr lang="en-US" altLang="zh-TW" dirty="0"/>
              <a:t>(</a:t>
            </a:r>
            <a:r>
              <a:rPr lang="zh-TW" altLang="en-US" dirty="0"/>
              <a:t>熵</a:t>
            </a:r>
            <a:r>
              <a:rPr lang="en-US" altLang="zh-TW" dirty="0"/>
              <a:t>)</a:t>
            </a:r>
            <a:endParaRPr lang="zh-TW" alt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都是在衡量一個序列中的混亂程度，越高越混亂</a:t>
            </a: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數值皆為 </a:t>
            </a:r>
            <a:r>
              <a:rPr lang="en-US" altLang="zh-TW" sz="1200" dirty="0">
                <a:solidFill>
                  <a:srgbClr val="000000"/>
                </a:solidFill>
                <a:latin typeface="Arial"/>
                <a:ea typeface="Arial"/>
                <a:cs typeface="Arial"/>
                <a:sym typeface="Arial"/>
              </a:rPr>
              <a:t>0 ~ 1 </a:t>
            </a:r>
            <a:r>
              <a:rPr lang="zh-TW" altLang="en-US" sz="1200" dirty="0">
                <a:solidFill>
                  <a:srgbClr val="000000"/>
                </a:solidFill>
                <a:latin typeface="Arial"/>
                <a:ea typeface="Arial"/>
                <a:cs typeface="Arial"/>
                <a:sym typeface="Arial"/>
              </a:rPr>
              <a:t>之間。</a:t>
            </a:r>
            <a:r>
              <a:rPr lang="en-US" altLang="zh-TW" sz="1200" dirty="0">
                <a:solidFill>
                  <a:srgbClr val="000000"/>
                </a:solidFill>
                <a:latin typeface="Arial"/>
                <a:ea typeface="Arial"/>
                <a:cs typeface="Arial"/>
                <a:sym typeface="Arial"/>
              </a:rPr>
              <a:t>0 </a:t>
            </a:r>
            <a:r>
              <a:rPr lang="zh-TW" altLang="en-US" sz="1200" dirty="0">
                <a:solidFill>
                  <a:srgbClr val="000000"/>
                </a:solidFill>
                <a:latin typeface="Arial"/>
                <a:ea typeface="Arial"/>
                <a:cs typeface="Arial"/>
                <a:sym typeface="Arial"/>
              </a:rPr>
              <a:t>代表序列都是同樣的值</a:t>
            </a:r>
          </a:p>
          <a:p>
            <a:pPr marL="609585" indent="-507987">
              <a:lnSpc>
                <a:spcPct val="150000"/>
              </a:lnSpc>
              <a:spcBef>
                <a:spcPts val="0"/>
              </a:spcBef>
              <a:buClr>
                <a:srgbClr val="000000"/>
              </a:buClr>
              <a:buSzPts val="2400"/>
              <a:buFont typeface="Arial"/>
              <a:buChar char="●"/>
            </a:pPr>
            <a:r>
              <a:rPr lang="en-US" altLang="zh-TW" sz="1200" dirty="0">
                <a:solidFill>
                  <a:srgbClr val="000000"/>
                </a:solidFill>
                <a:latin typeface="Arial"/>
                <a:ea typeface="Arial"/>
                <a:cs typeface="Arial"/>
                <a:sym typeface="Arial"/>
              </a:rPr>
              <a:t>Scikit-learn </a:t>
            </a:r>
            <a:r>
              <a:rPr lang="zh-TW" altLang="en-US" sz="1200" dirty="0">
                <a:solidFill>
                  <a:srgbClr val="000000"/>
                </a:solidFill>
                <a:latin typeface="Arial"/>
                <a:ea typeface="Arial"/>
                <a:cs typeface="Arial"/>
                <a:sym typeface="Arial"/>
              </a:rPr>
              <a:t>預設使用 </a:t>
            </a:r>
            <a:r>
              <a:rPr lang="en-US" altLang="zh-TW" sz="1200" dirty="0">
                <a:solidFill>
                  <a:srgbClr val="000000"/>
                </a:solidFill>
                <a:latin typeface="Arial"/>
                <a:ea typeface="Arial"/>
                <a:cs typeface="Arial"/>
                <a:sym typeface="Arial"/>
              </a:rPr>
              <a:t>Gini</a:t>
            </a:r>
            <a:endParaRPr 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Gain</a:t>
            </a:r>
            <a:r>
              <a:rPr lang="zh-TW" altLang="en-US" dirty="0"/>
              <a:t> </a:t>
            </a:r>
            <a:r>
              <a:rPr lang="zh-TW" altLang="en-US" sz="1200" dirty="0">
                <a:solidFill>
                  <a:srgbClr val="000000"/>
                </a:solidFill>
                <a:latin typeface="Arial"/>
                <a:ea typeface="Arial"/>
                <a:cs typeface="Arial"/>
                <a:sym typeface="Arial"/>
              </a:rPr>
              <a:t>透過從訓練資料找出規則，讓每一個決策能夠使</a:t>
            </a:r>
            <a:r>
              <a:rPr lang="zh-TW" altLang="en-US" sz="1200" b="0" dirty="0">
                <a:solidFill>
                  <a:srgbClr val="000000"/>
                </a:solidFill>
                <a:latin typeface="Arial"/>
                <a:ea typeface="Arial"/>
                <a:cs typeface="Arial"/>
                <a:sym typeface="Arial"/>
              </a:rPr>
              <a:t>訊息增益最大化。</a:t>
            </a:r>
            <a:r>
              <a:rPr lang="en-US" sz="1200" kern="0" dirty="0">
                <a:solidFill>
                  <a:srgbClr val="595959"/>
                </a:solidFill>
                <a:cs typeface="Arial"/>
              </a:rPr>
              <a:t>Entropy</a:t>
            </a:r>
            <a:r>
              <a:rPr lang="zh-TW" altLang="en-US" sz="1200" kern="0" dirty="0">
                <a:solidFill>
                  <a:srgbClr val="595959"/>
                </a:solidFill>
                <a:cs typeface="Arial"/>
              </a:rPr>
              <a:t> 是衡量亂度的指標。</a:t>
            </a:r>
            <a:endParaRPr lang="en-US" altLang="zh-TW" sz="1200" kern="0" dirty="0">
              <a:solidFill>
                <a:srgbClr val="595959"/>
              </a:solidFill>
              <a:cs typeface="Arial"/>
            </a:endParaRPr>
          </a:p>
          <a:p>
            <a:endParaRPr lang="en-US" sz="1200" b="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303233"/>
                </a:solidFill>
                <a:latin typeface="Lato"/>
              </a:rPr>
              <a:t>當所有的資料都是相同一致，它們的</a:t>
            </a:r>
            <a:r>
              <a:rPr lang="en-US" dirty="0">
                <a:solidFill>
                  <a:srgbClr val="303233"/>
                </a:solidFill>
                <a:latin typeface="Lato"/>
              </a:rPr>
              <a:t>Entropy</a:t>
            </a:r>
            <a:r>
              <a:rPr lang="zh-TW" altLang="en-US" dirty="0">
                <a:solidFill>
                  <a:srgbClr val="303233"/>
                </a:solidFill>
                <a:latin typeface="Lato"/>
              </a:rPr>
              <a:t>就是</a:t>
            </a:r>
            <a:r>
              <a:rPr lang="en-US" altLang="zh-TW" dirty="0">
                <a:solidFill>
                  <a:srgbClr val="303233"/>
                </a:solidFill>
                <a:latin typeface="Lato"/>
              </a:rPr>
              <a:t>0</a:t>
            </a:r>
            <a:r>
              <a:rPr lang="zh-TW" altLang="en-US" dirty="0">
                <a:solidFill>
                  <a:srgbClr val="303233"/>
                </a:solidFill>
                <a:latin typeface="Lato"/>
              </a:rPr>
              <a:t>，如果資料各有一半不同，那麼</a:t>
            </a:r>
            <a:r>
              <a:rPr lang="en-US" dirty="0">
                <a:solidFill>
                  <a:srgbClr val="303233"/>
                </a:solidFill>
                <a:latin typeface="Lato"/>
              </a:rPr>
              <a:t>Entropy</a:t>
            </a:r>
            <a:r>
              <a:rPr lang="zh-TW" altLang="en-US" dirty="0">
                <a:solidFill>
                  <a:srgbClr val="303233"/>
                </a:solidFill>
                <a:latin typeface="Lato"/>
              </a:rPr>
              <a:t>就是１</a:t>
            </a:r>
            <a:endParaRPr lang="en-TW" dirty="0"/>
          </a:p>
          <a:p>
            <a:endParaRPr lang="en-TW" b="0" dirty="0"/>
          </a:p>
          <a:p>
            <a:endParaRPr lang="en-TW" b="0" dirty="0"/>
          </a:p>
          <a:p>
            <a:r>
              <a:rPr lang="en-US" altLang="zh-TW" sz="1200" b="0" i="0" kern="1200" dirty="0">
                <a:solidFill>
                  <a:schemeClr val="tx1"/>
                </a:solidFill>
                <a:effectLst/>
                <a:latin typeface="+mn-lt"/>
                <a:ea typeface="+mn-ea"/>
                <a:cs typeface="+mn-cs"/>
              </a:rPr>
              <a:t>1. </a:t>
            </a:r>
            <a:r>
              <a:rPr lang="zh-TW" altLang="en-US" sz="1200" b="0" i="0" kern="1200" dirty="0">
                <a:solidFill>
                  <a:schemeClr val="tx1"/>
                </a:solidFill>
                <a:effectLst/>
                <a:latin typeface="+mn-lt"/>
                <a:ea typeface="+mn-ea"/>
                <a:cs typeface="+mn-cs"/>
              </a:rPr>
              <a:t>使用屬性計算與之相關的樣本熵值</a:t>
            </a:r>
          </a:p>
          <a:p>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選取其中熵值最小的屬性</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資訊獲利最大</a:t>
            </a:r>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生成包含該屬性的節點</a:t>
            </a:r>
          </a:p>
          <a:p>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遞迴直到終止</a:t>
            </a:r>
          </a:p>
          <a:p>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904058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建立決策樹的過程就是不斷的尋找特徵進行決策，透過這些決策盡量的使這些資料被分為同一個類別。且試著讓混亂程度越小越好。數越深不一定越好，他可能會造成過度學習的問題。透過訓練完後的模型我們能夠查看決策樹長怎樣，相對的可解釋性就變高。此外</a:t>
            </a:r>
            <a:r>
              <a:rPr lang="zh-TW" altLang="en-US" sz="1200" b="0" i="0" kern="1200" dirty="0">
                <a:solidFill>
                  <a:schemeClr val="tx1"/>
                </a:solidFill>
                <a:effectLst/>
                <a:latin typeface="+mn-lt"/>
                <a:ea typeface="+mn-ea"/>
                <a:cs typeface="+mn-cs"/>
              </a:rPr>
              <a:t>與其它的</a:t>
            </a:r>
            <a:r>
              <a:rPr lang="en-US" sz="1200" b="0" i="0" kern="1200" dirty="0">
                <a:solidFill>
                  <a:schemeClr val="tx1"/>
                </a:solidFill>
                <a:effectLst/>
                <a:latin typeface="+mn-lt"/>
                <a:ea typeface="+mn-ea"/>
                <a:cs typeface="+mn-cs"/>
              </a:rPr>
              <a:t>ML</a:t>
            </a:r>
            <a:r>
              <a:rPr lang="zh-TW" altLang="en-US" sz="1200" b="0" i="0" kern="1200" dirty="0">
                <a:solidFill>
                  <a:schemeClr val="tx1"/>
                </a:solidFill>
                <a:effectLst/>
                <a:latin typeface="+mn-lt"/>
                <a:ea typeface="+mn-ea"/>
                <a:cs typeface="+mn-cs"/>
              </a:rPr>
              <a:t>模型比較起來，決策樹執行速度是它的一大優勢。因為是樹狀概念因此在進行機器學習的時候每個決策階段都相當的明確清楚，不是</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就是</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1087593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線性可分支持向量機就是在以上的二維圖形中，找出一條線，讓這條直線必須與兩個類別之間的間隔寬度距離最大。離兩條虛線</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間隔超平面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距離最近的點，就稱為「支持向量」（</a:t>
            </a:r>
            <a:r>
              <a:rPr lang="en-US" sz="1200" b="0" i="0" kern="1200" dirty="0">
                <a:solidFill>
                  <a:schemeClr val="tx1"/>
                </a:solidFill>
                <a:effectLst/>
                <a:latin typeface="+mn-lt"/>
                <a:ea typeface="+mn-ea"/>
                <a:cs typeface="+mn-cs"/>
              </a:rPr>
              <a:t>support vector）。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63567200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hyperlink" Target="https://taweihuang.hpd.io/2016/09/21/%E8%AE%80%E8%80%85%E6%8F%90%E5%95%8F%EF%BC%9A%E4%BB%80%E9%BA%BC%E6%98%AF%E6%94%AF%E6%8C%81%E5%90%91%E9%87%8F%E6%A9%9F-svm/" TargetMode="External"/><Relationship Id="rId2" Type="http://schemas.openxmlformats.org/officeDocument/2006/relationships/hyperlink" Target="https://medium.com/@aitmr1234567890/%E6%94%AF%E6%8C%81%E5%90%91%E9%87%8F%E6%A9%9F-support-vector-machine-svm-b3691f82b96" TargetMode="External"/><Relationship Id="rId1" Type="http://schemas.openxmlformats.org/officeDocument/2006/relationships/slideLayout" Target="../slideLayouts/slideLayout6.xml"/><Relationship Id="rId4" Type="http://schemas.openxmlformats.org/officeDocument/2006/relationships/hyperlink" Target="https://scikit-learn.org/stable/auto_examples/svm/plot_iris_svc.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14</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E700F-AA8A-4445-9285-40CAFE834829}"/>
              </a:ext>
            </a:extLst>
          </p:cNvPr>
          <p:cNvSpPr>
            <a:spLocks noGrp="1"/>
          </p:cNvSpPr>
          <p:nvPr>
            <p:ph type="body" sz="quarter" idx="10"/>
          </p:nvPr>
        </p:nvSpPr>
        <p:spPr/>
        <p:txBody>
          <a:bodyPr/>
          <a:lstStyle/>
          <a:p>
            <a:r>
              <a:rPr lang="en-US" dirty="0" err="1">
                <a:sym typeface="Microsoft JhengHei"/>
              </a:rPr>
              <a:t>決策樹模型的優點</a:t>
            </a:r>
            <a:endParaRPr lang="en-TW" dirty="0"/>
          </a:p>
        </p:txBody>
      </p:sp>
      <p:sp>
        <p:nvSpPr>
          <p:cNvPr id="5" name="Rectangle 4">
            <a:extLst>
              <a:ext uri="{FF2B5EF4-FFF2-40B4-BE49-F238E27FC236}">
                <a16:creationId xmlns:a16="http://schemas.microsoft.com/office/drawing/2014/main" id="{2F151071-737D-A641-89AB-15C40B3007CD}"/>
              </a:ext>
            </a:extLst>
          </p:cNvPr>
          <p:cNvSpPr/>
          <p:nvPr/>
        </p:nvSpPr>
        <p:spPr>
          <a:xfrm>
            <a:off x="799070" y="1239964"/>
            <a:ext cx="6096000" cy="1685846"/>
          </a:xfrm>
          <a:prstGeom prst="rect">
            <a:avLst/>
          </a:prstGeom>
        </p:spPr>
        <p:txBody>
          <a:bodyPr>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高度可解釋性 </a:t>
            </a:r>
          </a:p>
          <a:p>
            <a:pPr marL="285750" indent="-285750">
              <a:lnSpc>
                <a:spcPct val="150000"/>
              </a:lnSpc>
              <a:buFont typeface="Arial" panose="020B0604020202020204" pitchFamily="34" charset="0"/>
              <a:buChar char="•"/>
            </a:pPr>
            <a:r>
              <a:rPr lang="en-TW" sz="2400" kern="0" dirty="0">
                <a:solidFill>
                  <a:srgbClr val="595959"/>
                </a:solidFill>
                <a:cs typeface="Arial"/>
              </a:rPr>
              <a:t>低計算時間複雜度 </a:t>
            </a:r>
          </a:p>
          <a:p>
            <a:pPr marL="285750" indent="-285750">
              <a:lnSpc>
                <a:spcPct val="150000"/>
              </a:lnSpc>
              <a:buFont typeface="Arial" panose="020B0604020202020204" pitchFamily="34" charset="0"/>
              <a:buChar char="•"/>
            </a:pPr>
            <a:r>
              <a:rPr lang="zh-TW" altLang="en-US" sz="2400" kern="0" dirty="0">
                <a:solidFill>
                  <a:srgbClr val="595959"/>
                </a:solidFill>
                <a:cs typeface="Arial"/>
              </a:rPr>
              <a:t>每個決策階段都相當的明確清楚</a:t>
            </a:r>
            <a:endParaRPr lang="en-TW" sz="2400" kern="0" dirty="0">
              <a:solidFill>
                <a:srgbClr val="595959"/>
              </a:solidFill>
              <a:cs typeface="Arial"/>
            </a:endParaRPr>
          </a:p>
        </p:txBody>
      </p:sp>
    </p:spTree>
    <p:extLst>
      <p:ext uri="{BB962C8B-B14F-4D97-AF65-F5344CB8AC3E}">
        <p14:creationId xmlns:p14="http://schemas.microsoft.com/office/powerpoint/2010/main" val="2475690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F794BE-7EB6-AC45-BDEB-F28195E5D0C3}"/>
              </a:ext>
            </a:extLst>
          </p:cNvPr>
          <p:cNvSpPr>
            <a:spLocks noGrp="1"/>
          </p:cNvSpPr>
          <p:nvPr>
            <p:ph type="body" sz="quarter" idx="10"/>
          </p:nvPr>
        </p:nvSpPr>
        <p:spPr/>
        <p:txBody>
          <a:bodyPr/>
          <a:lstStyle/>
          <a:p>
            <a:r>
              <a:rPr lang="zh-TW" altLang="en-US" dirty="0"/>
              <a:t>線性可分支持向量機</a:t>
            </a:r>
          </a:p>
        </p:txBody>
      </p:sp>
      <p:sp>
        <p:nvSpPr>
          <p:cNvPr id="3" name="Rectangle 2">
            <a:extLst>
              <a:ext uri="{FF2B5EF4-FFF2-40B4-BE49-F238E27FC236}">
                <a16:creationId xmlns:a16="http://schemas.microsoft.com/office/drawing/2014/main" id="{0CF220E6-42EF-A44C-A6A4-8BD1FABA6D82}"/>
              </a:ext>
            </a:extLst>
          </p:cNvPr>
          <p:cNvSpPr/>
          <p:nvPr/>
        </p:nvSpPr>
        <p:spPr>
          <a:xfrm>
            <a:off x="350574" y="1022965"/>
            <a:ext cx="8225329" cy="960712"/>
          </a:xfrm>
          <a:prstGeom prst="rect">
            <a:avLst/>
          </a:prstGeom>
        </p:spPr>
        <p:txBody>
          <a:bodyPr wrap="none">
            <a:spAutoFit/>
          </a:bodyPr>
          <a:lstStyle/>
          <a:p>
            <a:pPr marL="342900" indent="-342900">
              <a:lnSpc>
                <a:spcPct val="150000"/>
              </a:lnSpc>
              <a:buFont typeface="Arial" panose="020B0604020202020204" pitchFamily="34" charset="0"/>
              <a:buChar char="•"/>
            </a:pPr>
            <a:r>
              <a:rPr lang="zh-TW" altLang="en-US" sz="2000" kern="0" dirty="0">
                <a:solidFill>
                  <a:srgbClr val="595959"/>
                </a:solidFill>
                <a:cs typeface="Arial"/>
                <a:sym typeface="Arial"/>
              </a:rPr>
              <a:t>其目標是在特徵空間中找到一個分離超平面，能將例項分到不同的類</a:t>
            </a:r>
            <a:endParaRPr lang="en-US" altLang="zh-TW" sz="2000" kern="0" dirty="0">
              <a:solidFill>
                <a:srgbClr val="595959"/>
              </a:solidFill>
              <a:cs typeface="Arial"/>
              <a:sym typeface="Arial"/>
            </a:endParaRPr>
          </a:p>
          <a:p>
            <a:pPr marL="342900" indent="-342900">
              <a:lnSpc>
                <a:spcPct val="150000"/>
              </a:lnSpc>
              <a:buFont typeface="Arial" panose="020B0604020202020204" pitchFamily="34" charset="0"/>
              <a:buChar char="•"/>
            </a:pPr>
            <a:r>
              <a:rPr lang="zh-TW" altLang="en-US" sz="2000" kern="0" dirty="0">
                <a:solidFill>
                  <a:srgbClr val="595959"/>
                </a:solidFill>
                <a:cs typeface="Arial"/>
              </a:rPr>
              <a:t>離兩條虛線距離最近的點，就稱為「支持向量」（</a:t>
            </a:r>
            <a:r>
              <a:rPr lang="en-US" sz="2000" kern="0" dirty="0">
                <a:solidFill>
                  <a:srgbClr val="595959"/>
                </a:solidFill>
                <a:cs typeface="Arial"/>
              </a:rPr>
              <a:t>support vector）</a:t>
            </a:r>
            <a:endParaRPr lang="zh-TW" altLang="en-US" sz="2000" kern="0" dirty="0">
              <a:solidFill>
                <a:srgbClr val="595959"/>
              </a:solidFill>
              <a:cs typeface="Arial"/>
              <a:sym typeface="Arial"/>
            </a:endParaRPr>
          </a:p>
        </p:txBody>
      </p:sp>
      <p:cxnSp>
        <p:nvCxnSpPr>
          <p:cNvPr id="7" name="Google Shape;1565;p156">
            <a:extLst>
              <a:ext uri="{FF2B5EF4-FFF2-40B4-BE49-F238E27FC236}">
                <a16:creationId xmlns:a16="http://schemas.microsoft.com/office/drawing/2014/main" id="{30752EEC-2F13-6347-9409-C234997931A9}"/>
              </a:ext>
            </a:extLst>
          </p:cNvPr>
          <p:cNvCxnSpPr/>
          <p:nvPr/>
        </p:nvCxnSpPr>
        <p:spPr>
          <a:xfrm>
            <a:off x="3172984" y="3572107"/>
            <a:ext cx="0" cy="2619300"/>
          </a:xfrm>
          <a:prstGeom prst="straightConnector1">
            <a:avLst/>
          </a:prstGeom>
          <a:noFill/>
          <a:ln w="28575" cap="flat" cmpd="sng">
            <a:solidFill>
              <a:schemeClr val="dk2"/>
            </a:solidFill>
            <a:prstDash val="solid"/>
            <a:round/>
            <a:headEnd type="none" w="sm" len="sm"/>
            <a:tailEnd type="none" w="sm" len="sm"/>
          </a:ln>
        </p:spPr>
      </p:cxnSp>
      <p:cxnSp>
        <p:nvCxnSpPr>
          <p:cNvPr id="8" name="Google Shape;1566;p156">
            <a:extLst>
              <a:ext uri="{FF2B5EF4-FFF2-40B4-BE49-F238E27FC236}">
                <a16:creationId xmlns:a16="http://schemas.microsoft.com/office/drawing/2014/main" id="{4B177CD9-352C-F24F-9E32-CC2113BA59E4}"/>
              </a:ext>
            </a:extLst>
          </p:cNvPr>
          <p:cNvCxnSpPr>
            <a:cxnSpLocks/>
          </p:cNvCxnSpPr>
          <p:nvPr/>
        </p:nvCxnSpPr>
        <p:spPr>
          <a:xfrm flipV="1">
            <a:off x="2884752" y="5887649"/>
            <a:ext cx="5527728" cy="2873"/>
          </a:xfrm>
          <a:prstGeom prst="straightConnector1">
            <a:avLst/>
          </a:prstGeom>
          <a:noFill/>
          <a:ln w="28575" cap="flat" cmpd="sng">
            <a:solidFill>
              <a:schemeClr val="dk2"/>
            </a:solidFill>
            <a:prstDash val="solid"/>
            <a:round/>
            <a:headEnd type="none" w="sm" len="sm"/>
            <a:tailEnd type="none" w="sm" len="sm"/>
          </a:ln>
        </p:spPr>
      </p:cxnSp>
      <p:sp>
        <p:nvSpPr>
          <p:cNvPr id="9" name="Google Shape;1567;p156">
            <a:extLst>
              <a:ext uri="{FF2B5EF4-FFF2-40B4-BE49-F238E27FC236}">
                <a16:creationId xmlns:a16="http://schemas.microsoft.com/office/drawing/2014/main" id="{36D71E52-A506-6C4A-8EAA-1EF1F1003964}"/>
              </a:ext>
            </a:extLst>
          </p:cNvPr>
          <p:cNvSpPr txBox="1"/>
          <p:nvPr/>
        </p:nvSpPr>
        <p:spPr>
          <a:xfrm>
            <a:off x="2647851" y="4649851"/>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0" i="0" u="none" strike="noStrike" cap="none" baseline="-25000"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p:txBody>
      </p:sp>
      <p:sp>
        <p:nvSpPr>
          <p:cNvPr id="10" name="Google Shape;1569;p156">
            <a:extLst>
              <a:ext uri="{FF2B5EF4-FFF2-40B4-BE49-F238E27FC236}">
                <a16:creationId xmlns:a16="http://schemas.microsoft.com/office/drawing/2014/main" id="{A6081D38-E066-5C49-ABA1-3837316FCE17}"/>
              </a:ext>
            </a:extLst>
          </p:cNvPr>
          <p:cNvSpPr/>
          <p:nvPr/>
        </p:nvSpPr>
        <p:spPr>
          <a:xfrm>
            <a:off x="3937438" y="4116312"/>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570;p156">
            <a:extLst>
              <a:ext uri="{FF2B5EF4-FFF2-40B4-BE49-F238E27FC236}">
                <a16:creationId xmlns:a16="http://schemas.microsoft.com/office/drawing/2014/main" id="{77D519DA-6C61-A64A-923B-56280BD46B88}"/>
              </a:ext>
            </a:extLst>
          </p:cNvPr>
          <p:cNvSpPr/>
          <p:nvPr/>
        </p:nvSpPr>
        <p:spPr>
          <a:xfrm>
            <a:off x="3809713" y="45684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571;p156">
            <a:extLst>
              <a:ext uri="{FF2B5EF4-FFF2-40B4-BE49-F238E27FC236}">
                <a16:creationId xmlns:a16="http://schemas.microsoft.com/office/drawing/2014/main" id="{79B88277-0665-C64D-A4DB-6724914B45CE}"/>
              </a:ext>
            </a:extLst>
          </p:cNvPr>
          <p:cNvSpPr/>
          <p:nvPr/>
        </p:nvSpPr>
        <p:spPr>
          <a:xfrm>
            <a:off x="4245892" y="447951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572;p156">
            <a:extLst>
              <a:ext uri="{FF2B5EF4-FFF2-40B4-BE49-F238E27FC236}">
                <a16:creationId xmlns:a16="http://schemas.microsoft.com/office/drawing/2014/main" id="{28717AA2-49E9-784F-8D30-F5AFE4EA0C30}"/>
              </a:ext>
            </a:extLst>
          </p:cNvPr>
          <p:cNvSpPr/>
          <p:nvPr/>
        </p:nvSpPr>
        <p:spPr>
          <a:xfrm>
            <a:off x="4047783" y="48758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573;p156">
            <a:extLst>
              <a:ext uri="{FF2B5EF4-FFF2-40B4-BE49-F238E27FC236}">
                <a16:creationId xmlns:a16="http://schemas.microsoft.com/office/drawing/2014/main" id="{203F1A4B-2387-C247-A739-74886D3654B8}"/>
              </a:ext>
            </a:extLst>
          </p:cNvPr>
          <p:cNvSpPr/>
          <p:nvPr/>
        </p:nvSpPr>
        <p:spPr>
          <a:xfrm>
            <a:off x="4491684" y="48066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74;p156">
            <a:extLst>
              <a:ext uri="{FF2B5EF4-FFF2-40B4-BE49-F238E27FC236}">
                <a16:creationId xmlns:a16="http://schemas.microsoft.com/office/drawing/2014/main" id="{AA0574CF-9EDD-E049-8CEF-8C7EAAAC6109}"/>
              </a:ext>
            </a:extLst>
          </p:cNvPr>
          <p:cNvSpPr/>
          <p:nvPr/>
        </p:nvSpPr>
        <p:spPr>
          <a:xfrm>
            <a:off x="3699367" y="502056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575;p156">
            <a:extLst>
              <a:ext uri="{FF2B5EF4-FFF2-40B4-BE49-F238E27FC236}">
                <a16:creationId xmlns:a16="http://schemas.microsoft.com/office/drawing/2014/main" id="{C6116DB4-F7F4-5F40-BA8D-C6BBE3939C13}"/>
              </a:ext>
            </a:extLst>
          </p:cNvPr>
          <p:cNvSpPr/>
          <p:nvPr/>
        </p:nvSpPr>
        <p:spPr>
          <a:xfrm>
            <a:off x="4245892" y="51850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576;p156">
            <a:extLst>
              <a:ext uri="{FF2B5EF4-FFF2-40B4-BE49-F238E27FC236}">
                <a16:creationId xmlns:a16="http://schemas.microsoft.com/office/drawing/2014/main" id="{EFEDA9E7-C106-AD4A-98BC-17D904D1AE46}"/>
              </a:ext>
            </a:extLst>
          </p:cNvPr>
          <p:cNvSpPr/>
          <p:nvPr/>
        </p:nvSpPr>
        <p:spPr>
          <a:xfrm rot="4572214">
            <a:off x="5398261" y="3746395"/>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577;p156">
            <a:extLst>
              <a:ext uri="{FF2B5EF4-FFF2-40B4-BE49-F238E27FC236}">
                <a16:creationId xmlns:a16="http://schemas.microsoft.com/office/drawing/2014/main" id="{B21F1C42-83AE-C34D-89E1-178C20924D61}"/>
              </a:ext>
            </a:extLst>
          </p:cNvPr>
          <p:cNvSpPr/>
          <p:nvPr/>
        </p:nvSpPr>
        <p:spPr>
          <a:xfrm rot="4572214">
            <a:off x="5703457" y="347309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578;p156">
            <a:extLst>
              <a:ext uri="{FF2B5EF4-FFF2-40B4-BE49-F238E27FC236}">
                <a16:creationId xmlns:a16="http://schemas.microsoft.com/office/drawing/2014/main" id="{5CFFE8DB-258C-9F4F-BA57-711F75F37D1F}"/>
              </a:ext>
            </a:extLst>
          </p:cNvPr>
          <p:cNvSpPr/>
          <p:nvPr/>
        </p:nvSpPr>
        <p:spPr>
          <a:xfrm rot="4572214">
            <a:off x="5876075" y="3859169"/>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579;p156">
            <a:extLst>
              <a:ext uri="{FF2B5EF4-FFF2-40B4-BE49-F238E27FC236}">
                <a16:creationId xmlns:a16="http://schemas.microsoft.com/office/drawing/2014/main" id="{E625D327-CAC1-1943-A158-74542EA788A6}"/>
              </a:ext>
            </a:extLst>
          </p:cNvPr>
          <p:cNvSpPr/>
          <p:nvPr/>
        </p:nvSpPr>
        <p:spPr>
          <a:xfrm rot="4572214">
            <a:off x="5751652" y="4184534"/>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580;p156">
            <a:extLst>
              <a:ext uri="{FF2B5EF4-FFF2-40B4-BE49-F238E27FC236}">
                <a16:creationId xmlns:a16="http://schemas.microsoft.com/office/drawing/2014/main" id="{F0968508-233A-DD44-A0D7-1EEF5E4F1D4C}"/>
              </a:ext>
            </a:extLst>
          </p:cNvPr>
          <p:cNvSpPr/>
          <p:nvPr/>
        </p:nvSpPr>
        <p:spPr>
          <a:xfrm rot="4572214">
            <a:off x="5593991" y="4558344"/>
            <a:ext cx="237600" cy="2376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581;p156">
            <a:extLst>
              <a:ext uri="{FF2B5EF4-FFF2-40B4-BE49-F238E27FC236}">
                <a16:creationId xmlns:a16="http://schemas.microsoft.com/office/drawing/2014/main" id="{48C98E42-D8BC-144B-9D26-EFAD982918E5}"/>
              </a:ext>
            </a:extLst>
          </p:cNvPr>
          <p:cNvSpPr/>
          <p:nvPr/>
        </p:nvSpPr>
        <p:spPr>
          <a:xfrm rot="4572214">
            <a:off x="6160674" y="429531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 name="Google Shape;1582;p156">
            <a:extLst>
              <a:ext uri="{FF2B5EF4-FFF2-40B4-BE49-F238E27FC236}">
                <a16:creationId xmlns:a16="http://schemas.microsoft.com/office/drawing/2014/main" id="{5F9F247E-F898-8B4D-9952-4392685D60C4}"/>
              </a:ext>
            </a:extLst>
          </p:cNvPr>
          <p:cNvCxnSpPr/>
          <p:nvPr/>
        </p:nvCxnSpPr>
        <p:spPr>
          <a:xfrm>
            <a:off x="3803765" y="3540251"/>
            <a:ext cx="2848800" cy="2273400"/>
          </a:xfrm>
          <a:prstGeom prst="straightConnector1">
            <a:avLst/>
          </a:prstGeom>
          <a:noFill/>
          <a:ln w="28575" cap="flat" cmpd="sng">
            <a:solidFill>
              <a:srgbClr val="92D050"/>
            </a:solidFill>
            <a:prstDash val="solid"/>
            <a:round/>
            <a:headEnd type="none" w="sm" len="sm"/>
            <a:tailEnd type="none" w="sm" len="sm"/>
          </a:ln>
        </p:spPr>
      </p:cxnSp>
      <p:cxnSp>
        <p:nvCxnSpPr>
          <p:cNvPr id="24" name="Google Shape;1583;p156">
            <a:extLst>
              <a:ext uri="{FF2B5EF4-FFF2-40B4-BE49-F238E27FC236}">
                <a16:creationId xmlns:a16="http://schemas.microsoft.com/office/drawing/2014/main" id="{C5624BD5-8C4E-5041-8D48-1533DB7D5FD5}"/>
              </a:ext>
            </a:extLst>
          </p:cNvPr>
          <p:cNvCxnSpPr/>
          <p:nvPr/>
        </p:nvCxnSpPr>
        <p:spPr>
          <a:xfrm>
            <a:off x="3664568" y="3912474"/>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5" name="Google Shape;1584;p156">
            <a:extLst>
              <a:ext uri="{FF2B5EF4-FFF2-40B4-BE49-F238E27FC236}">
                <a16:creationId xmlns:a16="http://schemas.microsoft.com/office/drawing/2014/main" id="{FB31DD87-2F35-A841-9C68-9CF74D6F32B0}"/>
              </a:ext>
            </a:extLst>
          </p:cNvPr>
          <p:cNvCxnSpPr/>
          <p:nvPr/>
        </p:nvCxnSpPr>
        <p:spPr>
          <a:xfrm>
            <a:off x="4040649" y="3338721"/>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6" name="Google Shape;1585;p156">
            <a:extLst>
              <a:ext uri="{FF2B5EF4-FFF2-40B4-BE49-F238E27FC236}">
                <a16:creationId xmlns:a16="http://schemas.microsoft.com/office/drawing/2014/main" id="{B65EFE4B-0B8D-AE42-960D-2B3597AE4421}"/>
              </a:ext>
            </a:extLst>
          </p:cNvPr>
          <p:cNvCxnSpPr/>
          <p:nvPr/>
        </p:nvCxnSpPr>
        <p:spPr>
          <a:xfrm rot="10800000" flipH="1">
            <a:off x="6086601" y="5312364"/>
            <a:ext cx="417600" cy="501000"/>
          </a:xfrm>
          <a:prstGeom prst="straightConnector1">
            <a:avLst/>
          </a:prstGeom>
          <a:noFill/>
          <a:ln w="28575" cap="flat" cmpd="sng">
            <a:solidFill>
              <a:schemeClr val="accent1">
                <a:lumMod val="75000"/>
              </a:schemeClr>
            </a:solidFill>
            <a:prstDash val="solid"/>
            <a:round/>
            <a:headEnd type="triangle" w="med" len="med"/>
            <a:tailEnd type="triangle" w="med" len="med"/>
          </a:ln>
        </p:spPr>
      </p:cxnSp>
      <p:sp>
        <p:nvSpPr>
          <p:cNvPr id="27" name="Google Shape;1586;p156">
            <a:extLst>
              <a:ext uri="{FF2B5EF4-FFF2-40B4-BE49-F238E27FC236}">
                <a16:creationId xmlns:a16="http://schemas.microsoft.com/office/drawing/2014/main" id="{3B3884C8-6978-304C-BD04-362BF887A99F}"/>
              </a:ext>
            </a:extLst>
          </p:cNvPr>
          <p:cNvSpPr txBox="1"/>
          <p:nvPr/>
        </p:nvSpPr>
        <p:spPr>
          <a:xfrm>
            <a:off x="6764017" y="5532712"/>
            <a:ext cx="1280700" cy="23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TW" sz="1400" b="1" i="0" u="none" strike="noStrike" cap="none" dirty="0">
                <a:solidFill>
                  <a:schemeClr val="accent1">
                    <a:lumMod val="75000"/>
                  </a:schemeClr>
                </a:solidFill>
                <a:latin typeface="Arial"/>
                <a:ea typeface="Arial"/>
                <a:cs typeface="Arial"/>
                <a:sym typeface="Arial"/>
              </a:rPr>
              <a:t>間隔寬度</a:t>
            </a:r>
            <a:endParaRPr sz="1400" b="1" i="0" u="none" strike="noStrike" cap="none" dirty="0">
              <a:solidFill>
                <a:schemeClr val="accent1">
                  <a:lumMod val="75000"/>
                </a:schemeClr>
              </a:solidFill>
              <a:latin typeface="Arial"/>
              <a:ea typeface="Arial"/>
              <a:cs typeface="Arial"/>
              <a:sym typeface="Arial"/>
            </a:endParaRPr>
          </a:p>
        </p:txBody>
      </p:sp>
      <p:sp>
        <p:nvSpPr>
          <p:cNvPr id="31" name="Google Shape;1567;p156">
            <a:extLst>
              <a:ext uri="{FF2B5EF4-FFF2-40B4-BE49-F238E27FC236}">
                <a16:creationId xmlns:a16="http://schemas.microsoft.com/office/drawing/2014/main" id="{1D5F2736-B864-FD46-9C47-C0790F842DF9}"/>
              </a:ext>
            </a:extLst>
          </p:cNvPr>
          <p:cNvSpPr txBox="1"/>
          <p:nvPr/>
        </p:nvSpPr>
        <p:spPr>
          <a:xfrm>
            <a:off x="5397167" y="5887649"/>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aseline="-25000"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p:txBody>
      </p:sp>
      <p:sp>
        <p:nvSpPr>
          <p:cNvPr id="32" name="Google Shape;1581;p156">
            <a:extLst>
              <a:ext uri="{FF2B5EF4-FFF2-40B4-BE49-F238E27FC236}">
                <a16:creationId xmlns:a16="http://schemas.microsoft.com/office/drawing/2014/main" id="{3ACC340B-21E2-1B42-ABA9-1026DE308EA3}"/>
              </a:ext>
            </a:extLst>
          </p:cNvPr>
          <p:cNvSpPr/>
          <p:nvPr/>
        </p:nvSpPr>
        <p:spPr>
          <a:xfrm rot="4572214">
            <a:off x="5254195" y="419992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573;p156">
            <a:extLst>
              <a:ext uri="{FF2B5EF4-FFF2-40B4-BE49-F238E27FC236}">
                <a16:creationId xmlns:a16="http://schemas.microsoft.com/office/drawing/2014/main" id="{5392FB3B-51BB-CA45-9B51-511B9A513D79}"/>
              </a:ext>
            </a:extLst>
          </p:cNvPr>
          <p:cNvSpPr/>
          <p:nvPr/>
        </p:nvSpPr>
        <p:spPr>
          <a:xfrm>
            <a:off x="4777566" y="49949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Rectangle 5">
            <a:extLst>
              <a:ext uri="{FF2B5EF4-FFF2-40B4-BE49-F238E27FC236}">
                <a16:creationId xmlns:a16="http://schemas.microsoft.com/office/drawing/2014/main" id="{49F8A3A6-5B58-D340-A4AE-5C9DB74E1AA6}"/>
              </a:ext>
            </a:extLst>
          </p:cNvPr>
          <p:cNvSpPr/>
          <p:nvPr/>
        </p:nvSpPr>
        <p:spPr>
          <a:xfrm>
            <a:off x="9291750" y="4191262"/>
            <a:ext cx="2236510" cy="338554"/>
          </a:xfrm>
          <a:prstGeom prst="rect">
            <a:avLst/>
          </a:prstGeom>
        </p:spPr>
        <p:txBody>
          <a:bodyPr wrap="none">
            <a:spAutoFit/>
          </a:bodyPr>
          <a:lstStyle/>
          <a:p>
            <a:r>
              <a:rPr lang="zh-TW" altLang="en-US" sz="1600" dirty="0">
                <a:solidFill>
                  <a:srgbClr val="C00000"/>
                </a:solidFill>
                <a:latin typeface="Arial" panose="020B0604020202020204" pitchFamily="34" charset="0"/>
                <a:cs typeface="Arial" panose="020B0604020202020204" pitchFamily="34" charset="0"/>
              </a:rPr>
              <a:t>選擇間距最大的超平面</a:t>
            </a:r>
            <a:endParaRPr lang="en-TW" sz="1600" dirty="0">
              <a:solidFill>
                <a:srgbClr val="C00000"/>
              </a:solidFill>
            </a:endParaRPr>
          </a:p>
        </p:txBody>
      </p:sp>
      <p:pic>
        <p:nvPicPr>
          <p:cNvPr id="36" name="Graphic 35">
            <a:extLst>
              <a:ext uri="{FF2B5EF4-FFF2-40B4-BE49-F238E27FC236}">
                <a16:creationId xmlns:a16="http://schemas.microsoft.com/office/drawing/2014/main" id="{DF664FE6-B015-874C-92A7-A34A733BEE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6450" y="4043063"/>
            <a:ext cx="495300" cy="495300"/>
          </a:xfrm>
          <a:prstGeom prst="rect">
            <a:avLst/>
          </a:prstGeom>
        </p:spPr>
      </p:pic>
      <p:cxnSp>
        <p:nvCxnSpPr>
          <p:cNvPr id="37" name="Google Shape;1588;p156">
            <a:extLst>
              <a:ext uri="{FF2B5EF4-FFF2-40B4-BE49-F238E27FC236}">
                <a16:creationId xmlns:a16="http://schemas.microsoft.com/office/drawing/2014/main" id="{44EF1AF2-D6C4-BE43-BB59-A137587F4AA6}"/>
              </a:ext>
            </a:extLst>
          </p:cNvPr>
          <p:cNvCxnSpPr>
            <a:cxnSpLocks/>
            <a:endCxn id="43" idx="2"/>
          </p:cNvCxnSpPr>
          <p:nvPr/>
        </p:nvCxnSpPr>
        <p:spPr>
          <a:xfrm flipV="1">
            <a:off x="4133062" y="3353429"/>
            <a:ext cx="859202" cy="782428"/>
          </a:xfrm>
          <a:prstGeom prst="straightConnector1">
            <a:avLst/>
          </a:prstGeom>
          <a:noFill/>
          <a:ln w="28575" cap="flat" cmpd="sng">
            <a:solidFill>
              <a:schemeClr val="bg2">
                <a:lumMod val="85000"/>
              </a:schemeClr>
            </a:solidFill>
            <a:prstDash val="solid"/>
            <a:round/>
            <a:headEnd type="none" w="sm" len="sm"/>
            <a:tailEnd type="triangle" w="med" len="med"/>
          </a:ln>
        </p:spPr>
      </p:cxnSp>
      <p:cxnSp>
        <p:nvCxnSpPr>
          <p:cNvPr id="39" name="Google Shape;1588;p156">
            <a:extLst>
              <a:ext uri="{FF2B5EF4-FFF2-40B4-BE49-F238E27FC236}">
                <a16:creationId xmlns:a16="http://schemas.microsoft.com/office/drawing/2014/main" id="{A6367136-6533-B345-B19A-E794E628FB1E}"/>
              </a:ext>
            </a:extLst>
          </p:cNvPr>
          <p:cNvCxnSpPr>
            <a:cxnSpLocks/>
            <a:stCxn id="21" idx="2"/>
            <a:endCxn id="43" idx="2"/>
          </p:cNvCxnSpPr>
          <p:nvPr/>
        </p:nvCxnSpPr>
        <p:spPr>
          <a:xfrm flipH="1" flipV="1">
            <a:off x="4992264" y="3353429"/>
            <a:ext cx="692196" cy="1208342"/>
          </a:xfrm>
          <a:prstGeom prst="straightConnector1">
            <a:avLst/>
          </a:prstGeom>
          <a:noFill/>
          <a:ln w="28575" cap="flat" cmpd="sng">
            <a:noFill/>
            <a:prstDash val="solid"/>
            <a:round/>
            <a:headEnd type="none" w="sm" len="sm"/>
            <a:tailEnd type="triangle" w="med" len="med"/>
          </a:ln>
        </p:spPr>
      </p:cxnSp>
      <p:sp>
        <p:nvSpPr>
          <p:cNvPr id="43" name="Google Shape;1587;p156">
            <a:extLst>
              <a:ext uri="{FF2B5EF4-FFF2-40B4-BE49-F238E27FC236}">
                <a16:creationId xmlns:a16="http://schemas.microsoft.com/office/drawing/2014/main" id="{BD383A34-EE4F-974C-A0C4-F9F123755B6B}"/>
              </a:ext>
            </a:extLst>
          </p:cNvPr>
          <p:cNvSpPr/>
          <p:nvPr/>
        </p:nvSpPr>
        <p:spPr>
          <a:xfrm>
            <a:off x="4351914" y="2880981"/>
            <a:ext cx="1280700" cy="472448"/>
          </a:xfrm>
          <a:prstGeom prst="rect">
            <a:avLst/>
          </a:prstGeom>
          <a:noFill/>
          <a:ln w="28575" cap="flat" cmpd="sng">
            <a:solidFill>
              <a:schemeClr val="bg2">
                <a:lumMod val="85000"/>
              </a:schemeClr>
            </a:solidFill>
            <a:prstDash val="solid"/>
            <a:round/>
            <a:headEnd type="none" w="sm" len="sm"/>
            <a:tailEnd type="none" w="sm" len="sm"/>
          </a:ln>
        </p:spPr>
        <p:txBody>
          <a:bodyPr spcFirstLastPara="1" wrap="square" lIns="91425" tIns="180000" rIns="91425"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Support Vector</a:t>
            </a:r>
            <a:endParaRPr sz="1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7978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 grpId="0"/>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AB6F4-3BA1-7A40-B9C6-0562A476C99F}"/>
              </a:ext>
            </a:extLst>
          </p:cNvPr>
          <p:cNvSpPr>
            <a:spLocks noGrp="1"/>
          </p:cNvSpPr>
          <p:nvPr>
            <p:ph type="body" sz="quarter" idx="10"/>
          </p:nvPr>
        </p:nvSpPr>
        <p:spPr>
          <a:xfrm>
            <a:off x="992875" y="245402"/>
            <a:ext cx="9315782" cy="590931"/>
          </a:xfrm>
        </p:spPr>
        <p:txBody>
          <a:bodyPr/>
          <a:lstStyle/>
          <a:p>
            <a:r>
              <a:rPr lang="zh-TW" altLang="en-US" dirty="0"/>
              <a:t>如果不是線性可分集合怎麼辦？</a:t>
            </a:r>
          </a:p>
        </p:txBody>
      </p:sp>
      <p:cxnSp>
        <p:nvCxnSpPr>
          <p:cNvPr id="3" name="Straight Arrow Connector 2">
            <a:extLst>
              <a:ext uri="{FF2B5EF4-FFF2-40B4-BE49-F238E27FC236}">
                <a16:creationId xmlns:a16="http://schemas.microsoft.com/office/drawing/2014/main" id="{8A30BE1E-1660-054D-A791-D0818A6A7ABE}"/>
              </a:ext>
            </a:extLst>
          </p:cNvPr>
          <p:cNvCxnSpPr/>
          <p:nvPr/>
        </p:nvCxnSpPr>
        <p:spPr>
          <a:xfrm flipV="1">
            <a:off x="1035764" y="2475607"/>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6CAD7FF-3C60-A745-B363-9E7F6D0D6C39}"/>
              </a:ext>
            </a:extLst>
          </p:cNvPr>
          <p:cNvCxnSpPr>
            <a:cxnSpLocks/>
          </p:cNvCxnSpPr>
          <p:nvPr/>
        </p:nvCxnSpPr>
        <p:spPr>
          <a:xfrm>
            <a:off x="1025490" y="4652017"/>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B681E2A-6ED3-5B48-B961-B6034886E443}"/>
              </a:ext>
            </a:extLst>
          </p:cNvPr>
          <p:cNvSpPr/>
          <p:nvPr/>
        </p:nvSpPr>
        <p:spPr>
          <a:xfrm>
            <a:off x="4899186" y="4452268"/>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6" name="Rectangle 5">
            <a:extLst>
              <a:ext uri="{FF2B5EF4-FFF2-40B4-BE49-F238E27FC236}">
                <a16:creationId xmlns:a16="http://schemas.microsoft.com/office/drawing/2014/main" id="{FEE3A8B0-6A12-3E45-BC5A-DCF2E2087133}"/>
              </a:ext>
            </a:extLst>
          </p:cNvPr>
          <p:cNvSpPr/>
          <p:nvPr/>
        </p:nvSpPr>
        <p:spPr>
          <a:xfrm>
            <a:off x="891333" y="1974035"/>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38D9BE4C-59A8-5041-B062-7ABD014C40AE}"/>
              </a:ext>
            </a:extLst>
          </p:cNvPr>
          <p:cNvSpPr/>
          <p:nvPr/>
        </p:nvSpPr>
        <p:spPr>
          <a:xfrm>
            <a:off x="2440097" y="3837049"/>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E0E8BDF-643C-394B-BA16-31839359D1DA}"/>
              </a:ext>
            </a:extLst>
          </p:cNvPr>
          <p:cNvSpPr/>
          <p:nvPr/>
        </p:nvSpPr>
        <p:spPr>
          <a:xfrm>
            <a:off x="3230577" y="3198056"/>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0C8204-5BE2-9240-8783-23723D0988E8}"/>
              </a:ext>
            </a:extLst>
          </p:cNvPr>
          <p:cNvSpPr/>
          <p:nvPr/>
        </p:nvSpPr>
        <p:spPr>
          <a:xfrm>
            <a:off x="3567373" y="2976997"/>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D65F5D4-8F27-BD4E-A80E-AD525F5CA2F1}"/>
              </a:ext>
            </a:extLst>
          </p:cNvPr>
          <p:cNvSpPr/>
          <p:nvPr/>
        </p:nvSpPr>
        <p:spPr>
          <a:xfrm>
            <a:off x="3567373" y="347884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E16BB73-6A69-7A4E-A6FC-17E70EE04954}"/>
              </a:ext>
            </a:extLst>
          </p:cNvPr>
          <p:cNvSpPr/>
          <p:nvPr/>
        </p:nvSpPr>
        <p:spPr>
          <a:xfrm>
            <a:off x="3863028" y="266027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B602CF-7A8F-A743-92A0-852C30B3E061}"/>
              </a:ext>
            </a:extLst>
          </p:cNvPr>
          <p:cNvSpPr/>
          <p:nvPr/>
        </p:nvSpPr>
        <p:spPr>
          <a:xfrm>
            <a:off x="4042200" y="296188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F22E64-0689-7142-B8CB-0FD69709970E}"/>
              </a:ext>
            </a:extLst>
          </p:cNvPr>
          <p:cNvSpPr/>
          <p:nvPr/>
        </p:nvSpPr>
        <p:spPr>
          <a:xfrm>
            <a:off x="3184017" y="36000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EB51190-452D-7344-9C77-5A2F87F2ED6A}"/>
              </a:ext>
            </a:extLst>
          </p:cNvPr>
          <p:cNvSpPr/>
          <p:nvPr/>
        </p:nvSpPr>
        <p:spPr>
          <a:xfrm>
            <a:off x="4049384" y="352757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EAB28-02DA-0F47-BB86-619D02BAB003}"/>
              </a:ext>
            </a:extLst>
          </p:cNvPr>
          <p:cNvSpPr/>
          <p:nvPr/>
        </p:nvSpPr>
        <p:spPr>
          <a:xfrm>
            <a:off x="1355607" y="3831463"/>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6" name="Oval 15">
            <a:extLst>
              <a:ext uri="{FF2B5EF4-FFF2-40B4-BE49-F238E27FC236}">
                <a16:creationId xmlns:a16="http://schemas.microsoft.com/office/drawing/2014/main" id="{60E55D5C-C4CA-854E-9FFC-D6E2E785D04E}"/>
              </a:ext>
            </a:extLst>
          </p:cNvPr>
          <p:cNvSpPr/>
          <p:nvPr/>
        </p:nvSpPr>
        <p:spPr>
          <a:xfrm>
            <a:off x="1705715" y="377379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7" name="Oval 16">
            <a:extLst>
              <a:ext uri="{FF2B5EF4-FFF2-40B4-BE49-F238E27FC236}">
                <a16:creationId xmlns:a16="http://schemas.microsoft.com/office/drawing/2014/main" id="{2DAAC467-093C-B647-A4E6-1A0F07D10832}"/>
              </a:ext>
            </a:extLst>
          </p:cNvPr>
          <p:cNvSpPr/>
          <p:nvPr/>
        </p:nvSpPr>
        <p:spPr>
          <a:xfrm>
            <a:off x="1484656" y="4344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8" name="Oval 17">
            <a:extLst>
              <a:ext uri="{FF2B5EF4-FFF2-40B4-BE49-F238E27FC236}">
                <a16:creationId xmlns:a16="http://schemas.microsoft.com/office/drawing/2014/main" id="{0A36A4EB-0DA7-EC41-B0BF-DD75459A60F8}"/>
              </a:ext>
            </a:extLst>
          </p:cNvPr>
          <p:cNvSpPr/>
          <p:nvPr/>
        </p:nvSpPr>
        <p:spPr>
          <a:xfrm>
            <a:off x="2055823" y="3709372"/>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9" name="Oval 18">
            <a:extLst>
              <a:ext uri="{FF2B5EF4-FFF2-40B4-BE49-F238E27FC236}">
                <a16:creationId xmlns:a16="http://schemas.microsoft.com/office/drawing/2014/main" id="{C97EDF6B-F19E-BE42-B048-96B766049E44}"/>
              </a:ext>
            </a:extLst>
          </p:cNvPr>
          <p:cNvSpPr/>
          <p:nvPr/>
        </p:nvSpPr>
        <p:spPr>
          <a:xfrm>
            <a:off x="2204372" y="40456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0" name="Oval 19">
            <a:extLst>
              <a:ext uri="{FF2B5EF4-FFF2-40B4-BE49-F238E27FC236}">
                <a16:creationId xmlns:a16="http://schemas.microsoft.com/office/drawing/2014/main" id="{501A9A4D-FF44-CD49-8D24-4AFA92426E8C}"/>
              </a:ext>
            </a:extLst>
          </p:cNvPr>
          <p:cNvSpPr/>
          <p:nvPr/>
        </p:nvSpPr>
        <p:spPr>
          <a:xfrm>
            <a:off x="2055823" y="3375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1" name="Oval 20">
            <a:extLst>
              <a:ext uri="{FF2B5EF4-FFF2-40B4-BE49-F238E27FC236}">
                <a16:creationId xmlns:a16="http://schemas.microsoft.com/office/drawing/2014/main" id="{333D14D4-2A45-834A-A42D-AC460C5C959A}"/>
              </a:ext>
            </a:extLst>
          </p:cNvPr>
          <p:cNvSpPr/>
          <p:nvPr/>
        </p:nvSpPr>
        <p:spPr>
          <a:xfrm>
            <a:off x="1981431" y="4236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2" name="Oval 21">
            <a:extLst>
              <a:ext uri="{FF2B5EF4-FFF2-40B4-BE49-F238E27FC236}">
                <a16:creationId xmlns:a16="http://schemas.microsoft.com/office/drawing/2014/main" id="{2011CC48-74FE-E848-802A-A0F4613D93B9}"/>
              </a:ext>
            </a:extLst>
          </p:cNvPr>
          <p:cNvSpPr/>
          <p:nvPr/>
        </p:nvSpPr>
        <p:spPr>
          <a:xfrm>
            <a:off x="1705715" y="4158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3" name="Oval 22">
            <a:extLst>
              <a:ext uri="{FF2B5EF4-FFF2-40B4-BE49-F238E27FC236}">
                <a16:creationId xmlns:a16="http://schemas.microsoft.com/office/drawing/2014/main" id="{C12AA715-15A2-0646-A36B-93BF50F5BE70}"/>
              </a:ext>
            </a:extLst>
          </p:cNvPr>
          <p:cNvSpPr/>
          <p:nvPr/>
        </p:nvSpPr>
        <p:spPr>
          <a:xfrm>
            <a:off x="2326042" y="3429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7" name="Oval 26">
            <a:extLst>
              <a:ext uri="{FF2B5EF4-FFF2-40B4-BE49-F238E27FC236}">
                <a16:creationId xmlns:a16="http://schemas.microsoft.com/office/drawing/2014/main" id="{C7624E76-5B01-F049-96C5-B2C7165535C4}"/>
              </a:ext>
            </a:extLst>
          </p:cNvPr>
          <p:cNvSpPr/>
          <p:nvPr/>
        </p:nvSpPr>
        <p:spPr>
          <a:xfrm>
            <a:off x="2487193" y="3055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8" name="Oval 27">
            <a:extLst>
              <a:ext uri="{FF2B5EF4-FFF2-40B4-BE49-F238E27FC236}">
                <a16:creationId xmlns:a16="http://schemas.microsoft.com/office/drawing/2014/main" id="{A1403864-21FC-8F4F-8F09-5CCE95F395D4}"/>
              </a:ext>
            </a:extLst>
          </p:cNvPr>
          <p:cNvSpPr/>
          <p:nvPr/>
        </p:nvSpPr>
        <p:spPr>
          <a:xfrm>
            <a:off x="2635742" y="339213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9" name="Oval 28">
            <a:extLst>
              <a:ext uri="{FF2B5EF4-FFF2-40B4-BE49-F238E27FC236}">
                <a16:creationId xmlns:a16="http://schemas.microsoft.com/office/drawing/2014/main" id="{328E9F20-F34C-9C41-9755-8A0237D2793C}"/>
              </a:ext>
            </a:extLst>
          </p:cNvPr>
          <p:cNvSpPr/>
          <p:nvPr/>
        </p:nvSpPr>
        <p:spPr>
          <a:xfrm>
            <a:off x="2487193" y="2722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0" name="Oval 29">
            <a:extLst>
              <a:ext uri="{FF2B5EF4-FFF2-40B4-BE49-F238E27FC236}">
                <a16:creationId xmlns:a16="http://schemas.microsoft.com/office/drawing/2014/main" id="{C99FEBDE-7E0F-C642-8748-CCB5181346AF}"/>
              </a:ext>
            </a:extLst>
          </p:cNvPr>
          <p:cNvSpPr/>
          <p:nvPr/>
        </p:nvSpPr>
        <p:spPr>
          <a:xfrm>
            <a:off x="2412801" y="358275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1" name="Oval 30">
            <a:extLst>
              <a:ext uri="{FF2B5EF4-FFF2-40B4-BE49-F238E27FC236}">
                <a16:creationId xmlns:a16="http://schemas.microsoft.com/office/drawing/2014/main" id="{C81311C3-9010-AA4C-B193-D04A369DE976}"/>
              </a:ext>
            </a:extLst>
          </p:cNvPr>
          <p:cNvSpPr/>
          <p:nvPr/>
        </p:nvSpPr>
        <p:spPr>
          <a:xfrm>
            <a:off x="2757412" y="2776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2" name="Oval 31">
            <a:extLst>
              <a:ext uri="{FF2B5EF4-FFF2-40B4-BE49-F238E27FC236}">
                <a16:creationId xmlns:a16="http://schemas.microsoft.com/office/drawing/2014/main" id="{BEECF66A-FD12-6C47-A0E7-954592C90A7D}"/>
              </a:ext>
            </a:extLst>
          </p:cNvPr>
          <p:cNvSpPr/>
          <p:nvPr/>
        </p:nvSpPr>
        <p:spPr>
          <a:xfrm>
            <a:off x="2762980" y="3958451"/>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C3E776A-AC50-6947-ADF1-0E0C84106D6E}"/>
              </a:ext>
            </a:extLst>
          </p:cNvPr>
          <p:cNvSpPr/>
          <p:nvPr/>
        </p:nvSpPr>
        <p:spPr>
          <a:xfrm>
            <a:off x="2762980" y="37524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1D150-808B-AC4D-901E-232E22DB5E98}"/>
              </a:ext>
            </a:extLst>
          </p:cNvPr>
          <p:cNvSpPr/>
          <p:nvPr/>
        </p:nvSpPr>
        <p:spPr>
          <a:xfrm>
            <a:off x="2909812" y="308373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6" name="Freeform 35">
            <a:extLst>
              <a:ext uri="{FF2B5EF4-FFF2-40B4-BE49-F238E27FC236}">
                <a16:creationId xmlns:a16="http://schemas.microsoft.com/office/drawing/2014/main" id="{8F372929-1DB4-3447-B49E-F82EAFA47580}"/>
              </a:ext>
            </a:extLst>
          </p:cNvPr>
          <p:cNvSpPr/>
          <p:nvPr/>
        </p:nvSpPr>
        <p:spPr>
          <a:xfrm rot="21380663">
            <a:off x="2324745" y="2588217"/>
            <a:ext cx="1410346" cy="1890793"/>
          </a:xfrm>
          <a:custGeom>
            <a:avLst/>
            <a:gdLst>
              <a:gd name="connsiteX0" fmla="*/ 1410346 w 1410346"/>
              <a:gd name="connsiteY0" fmla="*/ 0 h 1890793"/>
              <a:gd name="connsiteX1" fmla="*/ 1332854 w 1410346"/>
              <a:gd name="connsiteY1" fmla="*/ 46495 h 1890793"/>
              <a:gd name="connsiteX2" fmla="*/ 1286359 w 1410346"/>
              <a:gd name="connsiteY2" fmla="*/ 77492 h 1890793"/>
              <a:gd name="connsiteX3" fmla="*/ 1208868 w 1410346"/>
              <a:gd name="connsiteY3" fmla="*/ 154983 h 1890793"/>
              <a:gd name="connsiteX4" fmla="*/ 1131376 w 1410346"/>
              <a:gd name="connsiteY4" fmla="*/ 232475 h 1890793"/>
              <a:gd name="connsiteX5" fmla="*/ 1100380 w 1410346"/>
              <a:gd name="connsiteY5" fmla="*/ 278970 h 1890793"/>
              <a:gd name="connsiteX6" fmla="*/ 1053885 w 1410346"/>
              <a:gd name="connsiteY6" fmla="*/ 325465 h 1890793"/>
              <a:gd name="connsiteX7" fmla="*/ 991892 w 1410346"/>
              <a:gd name="connsiteY7" fmla="*/ 418454 h 1890793"/>
              <a:gd name="connsiteX8" fmla="*/ 960895 w 1410346"/>
              <a:gd name="connsiteY8" fmla="*/ 464949 h 1890793"/>
              <a:gd name="connsiteX9" fmla="*/ 914400 w 1410346"/>
              <a:gd name="connsiteY9" fmla="*/ 511444 h 1890793"/>
              <a:gd name="connsiteX10" fmla="*/ 836909 w 1410346"/>
              <a:gd name="connsiteY10" fmla="*/ 650929 h 1890793"/>
              <a:gd name="connsiteX11" fmla="*/ 805912 w 1410346"/>
              <a:gd name="connsiteY11" fmla="*/ 697424 h 1890793"/>
              <a:gd name="connsiteX12" fmla="*/ 774915 w 1410346"/>
              <a:gd name="connsiteY12" fmla="*/ 743919 h 1890793"/>
              <a:gd name="connsiteX13" fmla="*/ 728420 w 1410346"/>
              <a:gd name="connsiteY13" fmla="*/ 790414 h 1890793"/>
              <a:gd name="connsiteX14" fmla="*/ 681926 w 1410346"/>
              <a:gd name="connsiteY14" fmla="*/ 821410 h 1890793"/>
              <a:gd name="connsiteX15" fmla="*/ 604434 w 1410346"/>
              <a:gd name="connsiteY15" fmla="*/ 898902 h 1890793"/>
              <a:gd name="connsiteX16" fmla="*/ 511444 w 1410346"/>
              <a:gd name="connsiteY16" fmla="*/ 960895 h 1890793"/>
              <a:gd name="connsiteX17" fmla="*/ 371959 w 1410346"/>
              <a:gd name="connsiteY17" fmla="*/ 1069383 h 1890793"/>
              <a:gd name="connsiteX18" fmla="*/ 232475 w 1410346"/>
              <a:gd name="connsiteY18" fmla="*/ 1115878 h 1890793"/>
              <a:gd name="connsiteX19" fmla="*/ 185980 w 1410346"/>
              <a:gd name="connsiteY19" fmla="*/ 1131377 h 1890793"/>
              <a:gd name="connsiteX20" fmla="*/ 46495 w 1410346"/>
              <a:gd name="connsiteY20" fmla="*/ 1208868 h 1890793"/>
              <a:gd name="connsiteX21" fmla="*/ 0 w 1410346"/>
              <a:gd name="connsiteY21" fmla="*/ 1301858 h 1890793"/>
              <a:gd name="connsiteX22" fmla="*/ 15498 w 1410346"/>
              <a:gd name="connsiteY22" fmla="*/ 1379349 h 1890793"/>
              <a:gd name="connsiteX23" fmla="*/ 61993 w 1410346"/>
              <a:gd name="connsiteY23" fmla="*/ 1472339 h 1890793"/>
              <a:gd name="connsiteX24" fmla="*/ 216976 w 1410346"/>
              <a:gd name="connsiteY24" fmla="*/ 1534332 h 1890793"/>
              <a:gd name="connsiteX25" fmla="*/ 309966 w 1410346"/>
              <a:gd name="connsiteY25" fmla="*/ 1580827 h 1890793"/>
              <a:gd name="connsiteX26" fmla="*/ 309966 w 1410346"/>
              <a:gd name="connsiteY26" fmla="*/ 1766807 h 1890793"/>
              <a:gd name="connsiteX27" fmla="*/ 263471 w 1410346"/>
              <a:gd name="connsiteY27" fmla="*/ 1813302 h 1890793"/>
              <a:gd name="connsiteX28" fmla="*/ 170482 w 1410346"/>
              <a:gd name="connsiteY28" fmla="*/ 1844299 h 1890793"/>
              <a:gd name="connsiteX29" fmla="*/ 123987 w 1410346"/>
              <a:gd name="connsiteY29" fmla="*/ 1890793 h 189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10346" h="1890793">
                <a:moveTo>
                  <a:pt x="1410346" y="0"/>
                </a:moveTo>
                <a:cubicBezTo>
                  <a:pt x="1384515" y="15498"/>
                  <a:pt x="1358399" y="30530"/>
                  <a:pt x="1332854" y="46495"/>
                </a:cubicBezTo>
                <a:cubicBezTo>
                  <a:pt x="1317059" y="56367"/>
                  <a:pt x="1299530" y="64321"/>
                  <a:pt x="1286359" y="77492"/>
                </a:cubicBezTo>
                <a:cubicBezTo>
                  <a:pt x="1183042" y="180811"/>
                  <a:pt x="1332851" y="72330"/>
                  <a:pt x="1208868" y="154983"/>
                </a:cubicBezTo>
                <a:cubicBezTo>
                  <a:pt x="1126207" y="278974"/>
                  <a:pt x="1234701" y="129148"/>
                  <a:pt x="1131376" y="232475"/>
                </a:cubicBezTo>
                <a:cubicBezTo>
                  <a:pt x="1118205" y="245646"/>
                  <a:pt x="1112304" y="264661"/>
                  <a:pt x="1100380" y="278970"/>
                </a:cubicBezTo>
                <a:cubicBezTo>
                  <a:pt x="1086349" y="295808"/>
                  <a:pt x="1067341" y="308164"/>
                  <a:pt x="1053885" y="325465"/>
                </a:cubicBezTo>
                <a:cubicBezTo>
                  <a:pt x="1031014" y="354871"/>
                  <a:pt x="1012556" y="387458"/>
                  <a:pt x="991892" y="418454"/>
                </a:cubicBezTo>
                <a:cubicBezTo>
                  <a:pt x="981560" y="433952"/>
                  <a:pt x="974066" y="451778"/>
                  <a:pt x="960895" y="464949"/>
                </a:cubicBezTo>
                <a:lnTo>
                  <a:pt x="914400" y="511444"/>
                </a:lnTo>
                <a:cubicBezTo>
                  <a:pt x="887122" y="593280"/>
                  <a:pt x="907964" y="544347"/>
                  <a:pt x="836909" y="650929"/>
                </a:cubicBezTo>
                <a:lnTo>
                  <a:pt x="805912" y="697424"/>
                </a:lnTo>
                <a:cubicBezTo>
                  <a:pt x="795580" y="712922"/>
                  <a:pt x="788086" y="730748"/>
                  <a:pt x="774915" y="743919"/>
                </a:cubicBezTo>
                <a:cubicBezTo>
                  <a:pt x="759417" y="759417"/>
                  <a:pt x="745258" y="776382"/>
                  <a:pt x="728420" y="790414"/>
                </a:cubicBezTo>
                <a:cubicBezTo>
                  <a:pt x="714111" y="802338"/>
                  <a:pt x="697424" y="811078"/>
                  <a:pt x="681926" y="821410"/>
                </a:cubicBezTo>
                <a:cubicBezTo>
                  <a:pt x="625098" y="906651"/>
                  <a:pt x="681926" y="834325"/>
                  <a:pt x="604434" y="898902"/>
                </a:cubicBezTo>
                <a:cubicBezTo>
                  <a:pt x="527039" y="963398"/>
                  <a:pt x="593153" y="933659"/>
                  <a:pt x="511444" y="960895"/>
                </a:cubicBezTo>
                <a:cubicBezTo>
                  <a:pt x="471326" y="1001013"/>
                  <a:pt x="427574" y="1050844"/>
                  <a:pt x="371959" y="1069383"/>
                </a:cubicBezTo>
                <a:lnTo>
                  <a:pt x="232475" y="1115878"/>
                </a:lnTo>
                <a:cubicBezTo>
                  <a:pt x="216977" y="1121044"/>
                  <a:pt x="199573" y="1122315"/>
                  <a:pt x="185980" y="1131377"/>
                </a:cubicBezTo>
                <a:cubicBezTo>
                  <a:pt x="79397" y="1202432"/>
                  <a:pt x="128332" y="1181590"/>
                  <a:pt x="46495" y="1208868"/>
                </a:cubicBezTo>
                <a:cubicBezTo>
                  <a:pt x="30822" y="1232377"/>
                  <a:pt x="0" y="1269774"/>
                  <a:pt x="0" y="1301858"/>
                </a:cubicBezTo>
                <a:cubicBezTo>
                  <a:pt x="0" y="1328200"/>
                  <a:pt x="9109" y="1353794"/>
                  <a:pt x="15498" y="1379349"/>
                </a:cubicBezTo>
                <a:cubicBezTo>
                  <a:pt x="23901" y="1412961"/>
                  <a:pt x="36742" y="1447087"/>
                  <a:pt x="61993" y="1472339"/>
                </a:cubicBezTo>
                <a:cubicBezTo>
                  <a:pt x="103493" y="1513839"/>
                  <a:pt x="163935" y="1519177"/>
                  <a:pt x="216976" y="1534332"/>
                </a:cubicBezTo>
                <a:cubicBezTo>
                  <a:pt x="273119" y="1550373"/>
                  <a:pt x="259025" y="1546867"/>
                  <a:pt x="309966" y="1580827"/>
                </a:cubicBezTo>
                <a:cubicBezTo>
                  <a:pt x="330631" y="1642821"/>
                  <a:pt x="371960" y="1704813"/>
                  <a:pt x="309966" y="1766807"/>
                </a:cubicBezTo>
                <a:cubicBezTo>
                  <a:pt x="294468" y="1782305"/>
                  <a:pt x="282631" y="1802658"/>
                  <a:pt x="263471" y="1813302"/>
                </a:cubicBezTo>
                <a:cubicBezTo>
                  <a:pt x="234910" y="1829170"/>
                  <a:pt x="170482" y="1844299"/>
                  <a:pt x="170482" y="1844299"/>
                </a:cubicBezTo>
                <a:lnTo>
                  <a:pt x="123987" y="1890793"/>
                </a:lnTo>
              </a:path>
            </a:pathLst>
          </a:custGeom>
          <a:ln>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en-TW"/>
          </a:p>
        </p:txBody>
      </p:sp>
      <p:cxnSp>
        <p:nvCxnSpPr>
          <p:cNvPr id="37" name="Straight Arrow Connector 36">
            <a:extLst>
              <a:ext uri="{FF2B5EF4-FFF2-40B4-BE49-F238E27FC236}">
                <a16:creationId xmlns:a16="http://schemas.microsoft.com/office/drawing/2014/main" id="{5B0321C9-54F1-D147-A5A0-03319AC10E3C}"/>
              </a:ext>
            </a:extLst>
          </p:cNvPr>
          <p:cNvCxnSpPr/>
          <p:nvPr/>
        </p:nvCxnSpPr>
        <p:spPr>
          <a:xfrm flipV="1">
            <a:off x="6272830" y="2477234"/>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BB5CB6-623E-954A-957A-F465858C4A74}"/>
              </a:ext>
            </a:extLst>
          </p:cNvPr>
          <p:cNvCxnSpPr>
            <a:cxnSpLocks/>
          </p:cNvCxnSpPr>
          <p:nvPr/>
        </p:nvCxnSpPr>
        <p:spPr>
          <a:xfrm>
            <a:off x="6262556" y="4653644"/>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5C6944F-9DCA-704D-8CC4-B3FEBB9CFA4C}"/>
              </a:ext>
            </a:extLst>
          </p:cNvPr>
          <p:cNvSpPr/>
          <p:nvPr/>
        </p:nvSpPr>
        <p:spPr>
          <a:xfrm>
            <a:off x="10136252" y="4453895"/>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40" name="Rectangle 39">
            <a:extLst>
              <a:ext uri="{FF2B5EF4-FFF2-40B4-BE49-F238E27FC236}">
                <a16:creationId xmlns:a16="http://schemas.microsoft.com/office/drawing/2014/main" id="{1186E0B1-C0F5-1949-B245-8D5BEAAB7C84}"/>
              </a:ext>
            </a:extLst>
          </p:cNvPr>
          <p:cNvSpPr/>
          <p:nvPr/>
        </p:nvSpPr>
        <p:spPr>
          <a:xfrm>
            <a:off x="6128399" y="1975662"/>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1" name="Oval 40">
            <a:extLst>
              <a:ext uri="{FF2B5EF4-FFF2-40B4-BE49-F238E27FC236}">
                <a16:creationId xmlns:a16="http://schemas.microsoft.com/office/drawing/2014/main" id="{52CFE5D4-0668-9345-9F87-A4987B851475}"/>
              </a:ext>
            </a:extLst>
          </p:cNvPr>
          <p:cNvSpPr/>
          <p:nvPr/>
        </p:nvSpPr>
        <p:spPr>
          <a:xfrm>
            <a:off x="7677163" y="3001768"/>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8F4E374-8D15-E84E-A749-179C0839AE50}"/>
              </a:ext>
            </a:extLst>
          </p:cNvPr>
          <p:cNvSpPr/>
          <p:nvPr/>
        </p:nvSpPr>
        <p:spPr>
          <a:xfrm>
            <a:off x="8581544" y="253217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EF0D81B-123D-DD41-BDCD-1B30E8542CC0}"/>
              </a:ext>
            </a:extLst>
          </p:cNvPr>
          <p:cNvSpPr/>
          <p:nvPr/>
        </p:nvSpPr>
        <p:spPr>
          <a:xfrm>
            <a:off x="8819940" y="2265700"/>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A305DE7-6F32-D940-9B53-16E190CD03AA}"/>
              </a:ext>
            </a:extLst>
          </p:cNvPr>
          <p:cNvSpPr/>
          <p:nvPr/>
        </p:nvSpPr>
        <p:spPr>
          <a:xfrm>
            <a:off x="8732834" y="3015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50C735A-6B1E-D841-897C-0A33A8F494B4}"/>
              </a:ext>
            </a:extLst>
          </p:cNvPr>
          <p:cNvSpPr/>
          <p:nvPr/>
        </p:nvSpPr>
        <p:spPr>
          <a:xfrm>
            <a:off x="9026340" y="25522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017C0E6-F20B-B343-8903-12FB50684487}"/>
              </a:ext>
            </a:extLst>
          </p:cNvPr>
          <p:cNvSpPr/>
          <p:nvPr/>
        </p:nvSpPr>
        <p:spPr>
          <a:xfrm>
            <a:off x="8212250" y="406412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7364A2C-5BE9-474D-9FE2-D155D204CDED}"/>
              </a:ext>
            </a:extLst>
          </p:cNvPr>
          <p:cNvSpPr/>
          <p:nvPr/>
        </p:nvSpPr>
        <p:spPr>
          <a:xfrm>
            <a:off x="8436584" y="2842304"/>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ECFC7A0-3C46-F440-89D2-42B9BDE9F3DF}"/>
              </a:ext>
            </a:extLst>
          </p:cNvPr>
          <p:cNvSpPr/>
          <p:nvPr/>
        </p:nvSpPr>
        <p:spPr>
          <a:xfrm>
            <a:off x="9301951" y="281627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B8AA6C7-C35F-104A-B381-74BB35EAC382}"/>
              </a:ext>
            </a:extLst>
          </p:cNvPr>
          <p:cNvSpPr/>
          <p:nvPr/>
        </p:nvSpPr>
        <p:spPr>
          <a:xfrm>
            <a:off x="7848037" y="341463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0" name="Oval 49">
            <a:extLst>
              <a:ext uri="{FF2B5EF4-FFF2-40B4-BE49-F238E27FC236}">
                <a16:creationId xmlns:a16="http://schemas.microsoft.com/office/drawing/2014/main" id="{004467AD-64EA-3643-BC89-6702E2A5B1AD}"/>
              </a:ext>
            </a:extLst>
          </p:cNvPr>
          <p:cNvSpPr/>
          <p:nvPr/>
        </p:nvSpPr>
        <p:spPr>
          <a:xfrm>
            <a:off x="9084894" y="4212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1" name="Oval 50">
            <a:extLst>
              <a:ext uri="{FF2B5EF4-FFF2-40B4-BE49-F238E27FC236}">
                <a16:creationId xmlns:a16="http://schemas.microsoft.com/office/drawing/2014/main" id="{02F5BB5E-75FC-4B4F-A892-303EA11D87D2}"/>
              </a:ext>
            </a:extLst>
          </p:cNvPr>
          <p:cNvSpPr/>
          <p:nvPr/>
        </p:nvSpPr>
        <p:spPr>
          <a:xfrm>
            <a:off x="7358026" y="366350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2" name="Oval 51">
            <a:extLst>
              <a:ext uri="{FF2B5EF4-FFF2-40B4-BE49-F238E27FC236}">
                <a16:creationId xmlns:a16="http://schemas.microsoft.com/office/drawing/2014/main" id="{CB740739-5810-BB42-A984-12E2B00DBE21}"/>
              </a:ext>
            </a:extLst>
          </p:cNvPr>
          <p:cNvSpPr/>
          <p:nvPr/>
        </p:nvSpPr>
        <p:spPr>
          <a:xfrm>
            <a:off x="7199475" y="30292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3" name="Oval 52">
            <a:extLst>
              <a:ext uri="{FF2B5EF4-FFF2-40B4-BE49-F238E27FC236}">
                <a16:creationId xmlns:a16="http://schemas.microsoft.com/office/drawing/2014/main" id="{FCAAEBD4-179B-164A-B2A5-AC652CBDC0EC}"/>
              </a:ext>
            </a:extLst>
          </p:cNvPr>
          <p:cNvSpPr/>
          <p:nvPr/>
        </p:nvSpPr>
        <p:spPr>
          <a:xfrm>
            <a:off x="7441438" y="321036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491C1F6B-D0A8-A14E-80A3-388DDF616F64}"/>
              </a:ext>
            </a:extLst>
          </p:cNvPr>
          <p:cNvSpPr/>
          <p:nvPr/>
        </p:nvSpPr>
        <p:spPr>
          <a:xfrm>
            <a:off x="7264363" y="2598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05FCB526-70FC-0E4D-AF21-7990EA0BF258}"/>
              </a:ext>
            </a:extLst>
          </p:cNvPr>
          <p:cNvSpPr/>
          <p:nvPr/>
        </p:nvSpPr>
        <p:spPr>
          <a:xfrm>
            <a:off x="7218497" y="340098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241EEB46-7DCE-6941-A106-BCA349CBE689}"/>
              </a:ext>
            </a:extLst>
          </p:cNvPr>
          <p:cNvSpPr/>
          <p:nvPr/>
        </p:nvSpPr>
        <p:spPr>
          <a:xfrm>
            <a:off x="8401278" y="45684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7" name="Oval 56">
            <a:extLst>
              <a:ext uri="{FF2B5EF4-FFF2-40B4-BE49-F238E27FC236}">
                <a16:creationId xmlns:a16="http://schemas.microsoft.com/office/drawing/2014/main" id="{A6565530-13D3-F346-B34B-FEEFFBE6039B}"/>
              </a:ext>
            </a:extLst>
          </p:cNvPr>
          <p:cNvSpPr/>
          <p:nvPr/>
        </p:nvSpPr>
        <p:spPr>
          <a:xfrm>
            <a:off x="9185849" y="36783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2D65B498-95AB-4C46-9D1D-E1F2F2619764}"/>
              </a:ext>
            </a:extLst>
          </p:cNvPr>
          <p:cNvSpPr/>
          <p:nvPr/>
        </p:nvSpPr>
        <p:spPr>
          <a:xfrm>
            <a:off x="8927940" y="43906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01E6EE1F-5D00-2040-95E6-0160BABCF680}"/>
              </a:ext>
            </a:extLst>
          </p:cNvPr>
          <p:cNvSpPr/>
          <p:nvPr/>
        </p:nvSpPr>
        <p:spPr>
          <a:xfrm>
            <a:off x="7872808" y="255685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0" name="Oval 59">
            <a:extLst>
              <a:ext uri="{FF2B5EF4-FFF2-40B4-BE49-F238E27FC236}">
                <a16:creationId xmlns:a16="http://schemas.microsoft.com/office/drawing/2014/main" id="{0A6A42A0-23AA-FA41-AE26-B445D30943C8}"/>
              </a:ext>
            </a:extLst>
          </p:cNvPr>
          <p:cNvSpPr/>
          <p:nvPr/>
        </p:nvSpPr>
        <p:spPr>
          <a:xfrm>
            <a:off x="7946046" y="449274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1" name="Oval 60">
            <a:extLst>
              <a:ext uri="{FF2B5EF4-FFF2-40B4-BE49-F238E27FC236}">
                <a16:creationId xmlns:a16="http://schemas.microsoft.com/office/drawing/2014/main" id="{B74634BD-C6BF-0841-A1F5-802A4CC24533}"/>
              </a:ext>
            </a:extLst>
          </p:cNvPr>
          <p:cNvSpPr/>
          <p:nvPr/>
        </p:nvSpPr>
        <p:spPr>
          <a:xfrm>
            <a:off x="9077849" y="31060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2" name="Oval 61">
            <a:extLst>
              <a:ext uri="{FF2B5EF4-FFF2-40B4-BE49-F238E27FC236}">
                <a16:creationId xmlns:a16="http://schemas.microsoft.com/office/drawing/2014/main" id="{6615A81F-E960-944F-9D9B-7E0F32C6C553}"/>
              </a:ext>
            </a:extLst>
          </p:cNvPr>
          <p:cNvSpPr/>
          <p:nvPr/>
        </p:nvSpPr>
        <p:spPr>
          <a:xfrm>
            <a:off x="7281559" y="39093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3" name="Oval 62">
            <a:extLst>
              <a:ext uri="{FF2B5EF4-FFF2-40B4-BE49-F238E27FC236}">
                <a16:creationId xmlns:a16="http://schemas.microsoft.com/office/drawing/2014/main" id="{7EF85DDC-E5F4-B547-A2C6-0096A0ED05C3}"/>
              </a:ext>
            </a:extLst>
          </p:cNvPr>
          <p:cNvSpPr/>
          <p:nvPr/>
        </p:nvSpPr>
        <p:spPr>
          <a:xfrm>
            <a:off x="8000046" y="3123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B6FCD81-6569-0C4B-9E96-2484A105E14F}"/>
              </a:ext>
            </a:extLst>
          </p:cNvPr>
          <p:cNvSpPr/>
          <p:nvPr/>
        </p:nvSpPr>
        <p:spPr>
          <a:xfrm>
            <a:off x="8678834" y="4016886"/>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614698B-8BFE-404D-BD13-1ABABF99A787}"/>
              </a:ext>
            </a:extLst>
          </p:cNvPr>
          <p:cNvSpPr/>
          <p:nvPr/>
        </p:nvSpPr>
        <p:spPr>
          <a:xfrm>
            <a:off x="7433959" y="421674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7" name="Oval 66">
            <a:extLst>
              <a:ext uri="{FF2B5EF4-FFF2-40B4-BE49-F238E27FC236}">
                <a16:creationId xmlns:a16="http://schemas.microsoft.com/office/drawing/2014/main" id="{2BD4845A-84EE-3F42-A9E5-5DD376AE5630}"/>
              </a:ext>
            </a:extLst>
          </p:cNvPr>
          <p:cNvSpPr/>
          <p:nvPr/>
        </p:nvSpPr>
        <p:spPr>
          <a:xfrm>
            <a:off x="8635544" y="366204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E155A13-DA2E-C24E-8F16-5215BB614A20}"/>
              </a:ext>
            </a:extLst>
          </p:cNvPr>
          <p:cNvSpPr/>
          <p:nvPr/>
        </p:nvSpPr>
        <p:spPr>
          <a:xfrm>
            <a:off x="8753636" y="3392135"/>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47701A2-688A-8144-B19D-BC4C688770FC}"/>
              </a:ext>
            </a:extLst>
          </p:cNvPr>
          <p:cNvSpPr/>
          <p:nvPr/>
        </p:nvSpPr>
        <p:spPr>
          <a:xfrm>
            <a:off x="8972340" y="394283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C75635-6036-AD4D-955E-30087EB647F0}"/>
              </a:ext>
            </a:extLst>
          </p:cNvPr>
          <p:cNvSpPr/>
          <p:nvPr/>
        </p:nvSpPr>
        <p:spPr>
          <a:xfrm>
            <a:off x="9422864" y="3214066"/>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9A06CAC-F9FE-6D4F-B386-A5650D6079AF}"/>
              </a:ext>
            </a:extLst>
          </p:cNvPr>
          <p:cNvSpPr/>
          <p:nvPr/>
        </p:nvSpPr>
        <p:spPr>
          <a:xfrm>
            <a:off x="9447167" y="342587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7861C4-B501-F848-ADD8-6E12E17E1C29}"/>
              </a:ext>
            </a:extLst>
          </p:cNvPr>
          <p:cNvSpPr/>
          <p:nvPr/>
        </p:nvSpPr>
        <p:spPr>
          <a:xfrm>
            <a:off x="9454351" y="39915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4508E74-AA4A-D14A-BF85-57EF860402C0}"/>
              </a:ext>
            </a:extLst>
          </p:cNvPr>
          <p:cNvSpPr/>
          <p:nvPr/>
        </p:nvSpPr>
        <p:spPr>
          <a:xfrm>
            <a:off x="7643655" y="391002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3D6AA17-F12B-F24D-B15A-3C0233F9F2D3}"/>
              </a:ext>
            </a:extLst>
          </p:cNvPr>
          <p:cNvSpPr/>
          <p:nvPr/>
        </p:nvSpPr>
        <p:spPr>
          <a:xfrm>
            <a:off x="7980451" y="3688962"/>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94082A1-3725-DC4D-BE1E-4E4C57E36F52}"/>
              </a:ext>
            </a:extLst>
          </p:cNvPr>
          <p:cNvSpPr/>
          <p:nvPr/>
        </p:nvSpPr>
        <p:spPr>
          <a:xfrm>
            <a:off x="7980451" y="419080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695EFDE-8FE7-2E4C-A75C-4A77E212000C}"/>
              </a:ext>
            </a:extLst>
          </p:cNvPr>
          <p:cNvSpPr/>
          <p:nvPr/>
        </p:nvSpPr>
        <p:spPr>
          <a:xfrm>
            <a:off x="8276106" y="337223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1B3C08D-FF4C-FB42-AC02-24FD4FCAE6A0}"/>
              </a:ext>
            </a:extLst>
          </p:cNvPr>
          <p:cNvSpPr/>
          <p:nvPr/>
        </p:nvSpPr>
        <p:spPr>
          <a:xfrm>
            <a:off x="8455278" y="367384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64067F-B71D-3648-937E-2D9B210EC9C3}"/>
              </a:ext>
            </a:extLst>
          </p:cNvPr>
          <p:cNvSpPr/>
          <p:nvPr/>
        </p:nvSpPr>
        <p:spPr>
          <a:xfrm>
            <a:off x="8462462" y="423953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9766406-17F3-0242-B77D-069B27EB6F82}"/>
              </a:ext>
            </a:extLst>
          </p:cNvPr>
          <p:cNvSpPr/>
          <p:nvPr/>
        </p:nvSpPr>
        <p:spPr>
          <a:xfrm>
            <a:off x="7519665" y="27011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B2EA1A7-E96C-E54A-96DF-976CB27927E7}"/>
              </a:ext>
            </a:extLst>
          </p:cNvPr>
          <p:cNvSpPr/>
          <p:nvPr/>
        </p:nvSpPr>
        <p:spPr>
          <a:xfrm>
            <a:off x="7649157" y="224608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60C6A61-684B-2043-8A7F-1F1974C56F57}"/>
              </a:ext>
            </a:extLst>
          </p:cNvPr>
          <p:cNvSpPr/>
          <p:nvPr/>
        </p:nvSpPr>
        <p:spPr>
          <a:xfrm>
            <a:off x="7856461" y="298193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78F45DF-DA53-1442-BBE1-7577D7F235FA}"/>
              </a:ext>
            </a:extLst>
          </p:cNvPr>
          <p:cNvSpPr/>
          <p:nvPr/>
        </p:nvSpPr>
        <p:spPr>
          <a:xfrm>
            <a:off x="8189258" y="2164852"/>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BB80B0D-35B1-0A44-B102-6090B1B0880D}"/>
              </a:ext>
            </a:extLst>
          </p:cNvPr>
          <p:cNvSpPr/>
          <p:nvPr/>
        </p:nvSpPr>
        <p:spPr>
          <a:xfrm>
            <a:off x="8158272" y="259164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6222DD5-7DB1-644E-A122-85BE6E3DF590}"/>
              </a:ext>
            </a:extLst>
          </p:cNvPr>
          <p:cNvSpPr/>
          <p:nvPr/>
        </p:nvSpPr>
        <p:spPr>
          <a:xfrm>
            <a:off x="8338472" y="303066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6EBD7C54-1D74-D94E-9A3E-AA214EB197CE}"/>
              </a:ext>
            </a:extLst>
          </p:cNvPr>
          <p:cNvSpPr/>
          <p:nvPr/>
        </p:nvSpPr>
        <p:spPr>
          <a:xfrm>
            <a:off x="7530735" y="2756080"/>
            <a:ext cx="1476302" cy="1459460"/>
          </a:xfrm>
          <a:custGeom>
            <a:avLst/>
            <a:gdLst>
              <a:gd name="connsiteX0" fmla="*/ 574879 w 1476302"/>
              <a:gd name="connsiteY0" fmla="*/ 142104 h 1459460"/>
              <a:gd name="connsiteX1" fmla="*/ 652370 w 1476302"/>
              <a:gd name="connsiteY1" fmla="*/ 173101 h 1459460"/>
              <a:gd name="connsiteX2" fmla="*/ 745360 w 1476302"/>
              <a:gd name="connsiteY2" fmla="*/ 111107 h 1459460"/>
              <a:gd name="connsiteX3" fmla="*/ 791855 w 1476302"/>
              <a:gd name="connsiteY3" fmla="*/ 80111 h 1459460"/>
              <a:gd name="connsiteX4" fmla="*/ 822851 w 1476302"/>
              <a:gd name="connsiteY4" fmla="*/ 33616 h 1459460"/>
              <a:gd name="connsiteX5" fmla="*/ 993333 w 1476302"/>
              <a:gd name="connsiteY5" fmla="*/ 18118 h 1459460"/>
              <a:gd name="connsiteX6" fmla="*/ 1039828 w 1476302"/>
              <a:gd name="connsiteY6" fmla="*/ 33616 h 1459460"/>
              <a:gd name="connsiteX7" fmla="*/ 1132818 w 1476302"/>
              <a:gd name="connsiteY7" fmla="*/ 80111 h 1459460"/>
              <a:gd name="connsiteX8" fmla="*/ 1272302 w 1476302"/>
              <a:gd name="connsiteY8" fmla="*/ 95609 h 1459460"/>
              <a:gd name="connsiteX9" fmla="*/ 1334296 w 1476302"/>
              <a:gd name="connsiteY9" fmla="*/ 188599 h 1459460"/>
              <a:gd name="connsiteX10" fmla="*/ 1349794 w 1476302"/>
              <a:gd name="connsiteY10" fmla="*/ 235094 h 1459460"/>
              <a:gd name="connsiteX11" fmla="*/ 1380790 w 1476302"/>
              <a:gd name="connsiteY11" fmla="*/ 281589 h 1459460"/>
              <a:gd name="connsiteX12" fmla="*/ 1396289 w 1476302"/>
              <a:gd name="connsiteY12" fmla="*/ 328084 h 1459460"/>
              <a:gd name="connsiteX13" fmla="*/ 1442784 w 1476302"/>
              <a:gd name="connsiteY13" fmla="*/ 498565 h 1459460"/>
              <a:gd name="connsiteX14" fmla="*/ 1458282 w 1476302"/>
              <a:gd name="connsiteY14" fmla="*/ 591555 h 1459460"/>
              <a:gd name="connsiteX15" fmla="*/ 1473780 w 1476302"/>
              <a:gd name="connsiteY15" fmla="*/ 638050 h 1459460"/>
              <a:gd name="connsiteX16" fmla="*/ 1458282 w 1476302"/>
              <a:gd name="connsiteY16" fmla="*/ 963514 h 1459460"/>
              <a:gd name="connsiteX17" fmla="*/ 1365292 w 1476302"/>
              <a:gd name="connsiteY17" fmla="*/ 1056504 h 1459460"/>
              <a:gd name="connsiteX18" fmla="*/ 1334296 w 1476302"/>
              <a:gd name="connsiteY18" fmla="*/ 1288979 h 1459460"/>
              <a:gd name="connsiteX19" fmla="*/ 1287801 w 1476302"/>
              <a:gd name="connsiteY19" fmla="*/ 1443962 h 1459460"/>
              <a:gd name="connsiteX20" fmla="*/ 1210309 w 1476302"/>
              <a:gd name="connsiteY20" fmla="*/ 1459460 h 1459460"/>
              <a:gd name="connsiteX21" fmla="*/ 1117319 w 1476302"/>
              <a:gd name="connsiteY21" fmla="*/ 1428463 h 1459460"/>
              <a:gd name="connsiteX22" fmla="*/ 1039828 w 1476302"/>
              <a:gd name="connsiteY22" fmla="*/ 1350972 h 1459460"/>
              <a:gd name="connsiteX23" fmla="*/ 1008831 w 1476302"/>
              <a:gd name="connsiteY23" fmla="*/ 1304477 h 1459460"/>
              <a:gd name="connsiteX24" fmla="*/ 915841 w 1476302"/>
              <a:gd name="connsiteY24" fmla="*/ 1226985 h 1459460"/>
              <a:gd name="connsiteX25" fmla="*/ 869346 w 1476302"/>
              <a:gd name="connsiteY25" fmla="*/ 1211487 h 1459460"/>
              <a:gd name="connsiteX26" fmla="*/ 636872 w 1476302"/>
              <a:gd name="connsiteY26" fmla="*/ 1226985 h 1459460"/>
              <a:gd name="connsiteX27" fmla="*/ 466390 w 1476302"/>
              <a:gd name="connsiteY27" fmla="*/ 1195989 h 1459460"/>
              <a:gd name="connsiteX28" fmla="*/ 373401 w 1476302"/>
              <a:gd name="connsiteY28" fmla="*/ 1118497 h 1459460"/>
              <a:gd name="connsiteX29" fmla="*/ 357902 w 1476302"/>
              <a:gd name="connsiteY29" fmla="*/ 1072002 h 1459460"/>
              <a:gd name="connsiteX30" fmla="*/ 326906 w 1476302"/>
              <a:gd name="connsiteY30" fmla="*/ 932518 h 1459460"/>
              <a:gd name="connsiteX31" fmla="*/ 295909 w 1476302"/>
              <a:gd name="connsiteY31" fmla="*/ 886023 h 1459460"/>
              <a:gd name="connsiteX32" fmla="*/ 249414 w 1476302"/>
              <a:gd name="connsiteY32" fmla="*/ 793033 h 1459460"/>
              <a:gd name="connsiteX33" fmla="*/ 202919 w 1476302"/>
              <a:gd name="connsiteY33" fmla="*/ 700043 h 1459460"/>
              <a:gd name="connsiteX34" fmla="*/ 140926 w 1476302"/>
              <a:gd name="connsiteY34" fmla="*/ 560558 h 1459460"/>
              <a:gd name="connsiteX35" fmla="*/ 109929 w 1476302"/>
              <a:gd name="connsiteY35" fmla="*/ 467568 h 1459460"/>
              <a:gd name="connsiteX36" fmla="*/ 94431 w 1476302"/>
              <a:gd name="connsiteY36" fmla="*/ 421073 h 1459460"/>
              <a:gd name="connsiteX37" fmla="*/ 47936 w 1476302"/>
              <a:gd name="connsiteY37" fmla="*/ 374579 h 1459460"/>
              <a:gd name="connsiteX38" fmla="*/ 32438 w 1476302"/>
              <a:gd name="connsiteY38" fmla="*/ 328084 h 1459460"/>
              <a:gd name="connsiteX39" fmla="*/ 1441 w 1476302"/>
              <a:gd name="connsiteY39" fmla="*/ 281589 h 1459460"/>
              <a:gd name="connsiteX40" fmla="*/ 63434 w 1476302"/>
              <a:gd name="connsiteY40" fmla="*/ 219595 h 1459460"/>
              <a:gd name="connsiteX41" fmla="*/ 156424 w 1476302"/>
              <a:gd name="connsiteY41" fmla="*/ 173101 h 1459460"/>
              <a:gd name="connsiteX42" fmla="*/ 574879 w 1476302"/>
              <a:gd name="connsiteY42" fmla="*/ 142104 h 14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6302" h="1459460">
                <a:moveTo>
                  <a:pt x="574879" y="142104"/>
                </a:moveTo>
                <a:cubicBezTo>
                  <a:pt x="657537" y="142104"/>
                  <a:pt x="624999" y="178078"/>
                  <a:pt x="652370" y="173101"/>
                </a:cubicBezTo>
                <a:cubicBezTo>
                  <a:pt x="689023" y="166437"/>
                  <a:pt x="714363" y="131772"/>
                  <a:pt x="745360" y="111107"/>
                </a:cubicBezTo>
                <a:lnTo>
                  <a:pt x="791855" y="80111"/>
                </a:lnTo>
                <a:cubicBezTo>
                  <a:pt x="802187" y="64613"/>
                  <a:pt x="809680" y="46787"/>
                  <a:pt x="822851" y="33616"/>
                </a:cubicBezTo>
                <a:cubicBezTo>
                  <a:pt x="879957" y="-23490"/>
                  <a:pt x="904628" y="7029"/>
                  <a:pt x="993333" y="18118"/>
                </a:cubicBezTo>
                <a:cubicBezTo>
                  <a:pt x="1008831" y="23284"/>
                  <a:pt x="1025216" y="26310"/>
                  <a:pt x="1039828" y="33616"/>
                </a:cubicBezTo>
                <a:cubicBezTo>
                  <a:pt x="1093377" y="60390"/>
                  <a:pt x="1074388" y="70372"/>
                  <a:pt x="1132818" y="80111"/>
                </a:cubicBezTo>
                <a:cubicBezTo>
                  <a:pt x="1178962" y="87802"/>
                  <a:pt x="1225807" y="90443"/>
                  <a:pt x="1272302" y="95609"/>
                </a:cubicBezTo>
                <a:cubicBezTo>
                  <a:pt x="1292967" y="126606"/>
                  <a:pt x="1322516" y="153257"/>
                  <a:pt x="1334296" y="188599"/>
                </a:cubicBezTo>
                <a:cubicBezTo>
                  <a:pt x="1339462" y="204097"/>
                  <a:pt x="1342488" y="220482"/>
                  <a:pt x="1349794" y="235094"/>
                </a:cubicBezTo>
                <a:cubicBezTo>
                  <a:pt x="1358124" y="251754"/>
                  <a:pt x="1372460" y="264929"/>
                  <a:pt x="1380790" y="281589"/>
                </a:cubicBezTo>
                <a:cubicBezTo>
                  <a:pt x="1388096" y="296201"/>
                  <a:pt x="1391991" y="312323"/>
                  <a:pt x="1396289" y="328084"/>
                </a:cubicBezTo>
                <a:cubicBezTo>
                  <a:pt x="1448727" y="520357"/>
                  <a:pt x="1407110" y="391546"/>
                  <a:pt x="1442784" y="498565"/>
                </a:cubicBezTo>
                <a:cubicBezTo>
                  <a:pt x="1447950" y="529562"/>
                  <a:pt x="1451465" y="560879"/>
                  <a:pt x="1458282" y="591555"/>
                </a:cubicBezTo>
                <a:cubicBezTo>
                  <a:pt x="1461826" y="607503"/>
                  <a:pt x="1473780" y="621713"/>
                  <a:pt x="1473780" y="638050"/>
                </a:cubicBezTo>
                <a:cubicBezTo>
                  <a:pt x="1473780" y="746661"/>
                  <a:pt x="1485539" y="858379"/>
                  <a:pt x="1458282" y="963514"/>
                </a:cubicBezTo>
                <a:cubicBezTo>
                  <a:pt x="1447281" y="1005947"/>
                  <a:pt x="1365292" y="1056504"/>
                  <a:pt x="1365292" y="1056504"/>
                </a:cubicBezTo>
                <a:cubicBezTo>
                  <a:pt x="1328420" y="1167123"/>
                  <a:pt x="1357634" y="1067267"/>
                  <a:pt x="1334296" y="1288979"/>
                </a:cubicBezTo>
                <a:cubicBezTo>
                  <a:pt x="1331696" y="1313680"/>
                  <a:pt x="1331139" y="1419197"/>
                  <a:pt x="1287801" y="1443962"/>
                </a:cubicBezTo>
                <a:cubicBezTo>
                  <a:pt x="1264930" y="1457031"/>
                  <a:pt x="1236140" y="1454294"/>
                  <a:pt x="1210309" y="1459460"/>
                </a:cubicBezTo>
                <a:cubicBezTo>
                  <a:pt x="1179312" y="1449128"/>
                  <a:pt x="1135443" y="1455649"/>
                  <a:pt x="1117319" y="1428463"/>
                </a:cubicBezTo>
                <a:cubicBezTo>
                  <a:pt x="1075991" y="1366470"/>
                  <a:pt x="1101821" y="1392300"/>
                  <a:pt x="1039828" y="1350972"/>
                </a:cubicBezTo>
                <a:cubicBezTo>
                  <a:pt x="1029496" y="1335474"/>
                  <a:pt x="1020756" y="1318786"/>
                  <a:pt x="1008831" y="1304477"/>
                </a:cubicBezTo>
                <a:cubicBezTo>
                  <a:pt x="984349" y="1275098"/>
                  <a:pt x="950672" y="1244401"/>
                  <a:pt x="915841" y="1226985"/>
                </a:cubicBezTo>
                <a:cubicBezTo>
                  <a:pt x="901229" y="1219679"/>
                  <a:pt x="884844" y="1216653"/>
                  <a:pt x="869346" y="1211487"/>
                </a:cubicBezTo>
                <a:cubicBezTo>
                  <a:pt x="791855" y="1216653"/>
                  <a:pt x="714535" y="1226985"/>
                  <a:pt x="636872" y="1226985"/>
                </a:cubicBezTo>
                <a:cubicBezTo>
                  <a:pt x="581341" y="1226985"/>
                  <a:pt x="520648" y="1209553"/>
                  <a:pt x="466390" y="1195989"/>
                </a:cubicBezTo>
                <a:cubicBezTo>
                  <a:pt x="432083" y="1173117"/>
                  <a:pt x="397267" y="1154295"/>
                  <a:pt x="373401" y="1118497"/>
                </a:cubicBezTo>
                <a:cubicBezTo>
                  <a:pt x="364339" y="1104904"/>
                  <a:pt x="363068" y="1087500"/>
                  <a:pt x="357902" y="1072002"/>
                </a:cubicBezTo>
                <a:cubicBezTo>
                  <a:pt x="351950" y="1036288"/>
                  <a:pt x="345983" y="970671"/>
                  <a:pt x="326906" y="932518"/>
                </a:cubicBezTo>
                <a:cubicBezTo>
                  <a:pt x="318576" y="915858"/>
                  <a:pt x="306241" y="901521"/>
                  <a:pt x="295909" y="886023"/>
                </a:cubicBezTo>
                <a:cubicBezTo>
                  <a:pt x="256954" y="769157"/>
                  <a:pt x="309502" y="913209"/>
                  <a:pt x="249414" y="793033"/>
                </a:cubicBezTo>
                <a:cubicBezTo>
                  <a:pt x="185248" y="664701"/>
                  <a:pt x="291752" y="833292"/>
                  <a:pt x="202919" y="700043"/>
                </a:cubicBezTo>
                <a:cubicBezTo>
                  <a:pt x="166033" y="589382"/>
                  <a:pt x="190047" y="634239"/>
                  <a:pt x="140926" y="560558"/>
                </a:cubicBezTo>
                <a:lnTo>
                  <a:pt x="109929" y="467568"/>
                </a:lnTo>
                <a:cubicBezTo>
                  <a:pt x="104763" y="452070"/>
                  <a:pt x="105983" y="432625"/>
                  <a:pt x="94431" y="421073"/>
                </a:cubicBezTo>
                <a:lnTo>
                  <a:pt x="47936" y="374579"/>
                </a:lnTo>
                <a:cubicBezTo>
                  <a:pt x="42770" y="359081"/>
                  <a:pt x="39744" y="342696"/>
                  <a:pt x="32438" y="328084"/>
                </a:cubicBezTo>
                <a:cubicBezTo>
                  <a:pt x="24108" y="311424"/>
                  <a:pt x="4503" y="299962"/>
                  <a:pt x="1441" y="281589"/>
                </a:cubicBezTo>
                <a:cubicBezTo>
                  <a:pt x="-8096" y="224366"/>
                  <a:pt x="31643" y="235491"/>
                  <a:pt x="63434" y="219595"/>
                </a:cubicBezTo>
                <a:cubicBezTo>
                  <a:pt x="102501" y="200061"/>
                  <a:pt x="110695" y="176488"/>
                  <a:pt x="156424" y="173101"/>
                </a:cubicBezTo>
                <a:cubicBezTo>
                  <a:pt x="569104" y="142532"/>
                  <a:pt x="492221" y="142104"/>
                  <a:pt x="574879" y="142104"/>
                </a:cubicBezTo>
                <a:close/>
              </a:path>
            </a:pathLst>
          </a:custGeom>
          <a:noFill/>
          <a:ln w="6350">
            <a:solidFill>
              <a:schemeClr val="dk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486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4ED6B5-E985-A84C-B384-14B3BB4A7994}"/>
              </a:ext>
            </a:extLst>
          </p:cNvPr>
          <p:cNvSpPr>
            <a:spLocks noGrp="1"/>
          </p:cNvSpPr>
          <p:nvPr>
            <p:ph type="body" sz="quarter" idx="10"/>
          </p:nvPr>
        </p:nvSpPr>
        <p:spPr/>
        <p:txBody>
          <a:bodyPr/>
          <a:lstStyle/>
          <a:p>
            <a:r>
              <a:rPr lang="zh-TW" altLang="en-US" dirty="0"/>
              <a:t>非線性可分支持向量機</a:t>
            </a:r>
          </a:p>
        </p:txBody>
      </p:sp>
      <p:sp>
        <p:nvSpPr>
          <p:cNvPr id="5" name="Rectangle 4">
            <a:extLst>
              <a:ext uri="{FF2B5EF4-FFF2-40B4-BE49-F238E27FC236}">
                <a16:creationId xmlns:a16="http://schemas.microsoft.com/office/drawing/2014/main" id="{3FE7EEFD-9B0C-AB40-8EDE-432C78A7CAD8}"/>
              </a:ext>
            </a:extLst>
          </p:cNvPr>
          <p:cNvSpPr/>
          <p:nvPr/>
        </p:nvSpPr>
        <p:spPr>
          <a:xfrm>
            <a:off x="699957" y="1166023"/>
            <a:ext cx="5416868" cy="2343590"/>
          </a:xfrm>
          <a:prstGeom prst="rect">
            <a:avLst/>
          </a:prstGeom>
        </p:spPr>
        <p:txBody>
          <a:bodyPr wrap="none">
            <a:spAutoFit/>
          </a:bodyPr>
          <a:lstStyle/>
          <a:p>
            <a:pPr marL="285750" indent="-285750">
              <a:lnSpc>
                <a:spcPct val="150000"/>
              </a:lnSpc>
              <a:buFont typeface="Arial" panose="020B0604020202020204" pitchFamily="34" charset="0"/>
              <a:buChar char="•"/>
            </a:pPr>
            <a:r>
              <a:rPr lang="en-US" sz="2000" kern="0" dirty="0">
                <a:solidFill>
                  <a:srgbClr val="595959"/>
                </a:solidFill>
                <a:cs typeface="Arial"/>
              </a:rPr>
              <a:t>Kernel </a:t>
            </a:r>
            <a:r>
              <a:rPr lang="en-US" altLang="zh-TW" sz="2000" kern="0" dirty="0">
                <a:solidFill>
                  <a:srgbClr val="595959"/>
                </a:solidFill>
                <a:cs typeface="Arial"/>
              </a:rPr>
              <a:t>trick </a:t>
            </a:r>
            <a:r>
              <a:rPr lang="zh-TW" altLang="en-US" sz="2000" kern="0" dirty="0">
                <a:solidFill>
                  <a:srgbClr val="595959"/>
                </a:solidFill>
                <a:cs typeface="Arial"/>
              </a:rPr>
              <a:t>只是將資料投到更高維度的空間</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在高維度的空間進行高維度的分類或降維</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兩個非線性的 Kernel</a:t>
            </a:r>
          </a:p>
          <a:p>
            <a:pPr marL="742939" lvl="1" indent="-285750">
              <a:lnSpc>
                <a:spcPct val="150000"/>
              </a:lnSpc>
              <a:buFont typeface="Arial" panose="020B0604020202020204" pitchFamily="34" charset="0"/>
              <a:buChar char="•"/>
            </a:pPr>
            <a:r>
              <a:rPr lang="en-US" u="sng" kern="0" dirty="0">
                <a:solidFill>
                  <a:srgbClr val="595959"/>
                </a:solidFill>
                <a:cs typeface="Arial"/>
              </a:rPr>
              <a:t>Polynomial</a:t>
            </a:r>
            <a:r>
              <a:rPr lang="zh-TW" altLang="en-US" u="sng" kern="0" dirty="0">
                <a:solidFill>
                  <a:srgbClr val="595959"/>
                </a:solidFill>
                <a:cs typeface="Arial"/>
              </a:rPr>
              <a:t> 高次方轉換</a:t>
            </a:r>
            <a:endParaRPr lang="en-US" altLang="zh-TW" u="sng" kern="0" dirty="0">
              <a:solidFill>
                <a:srgbClr val="595959"/>
              </a:solidFill>
              <a:cs typeface="Arial"/>
            </a:endParaRPr>
          </a:p>
          <a:p>
            <a:pPr marL="742939" lvl="1" indent="-285750">
              <a:lnSpc>
                <a:spcPct val="150000"/>
              </a:lnSpc>
              <a:buFont typeface="Arial" panose="020B0604020202020204" pitchFamily="34" charset="0"/>
              <a:buChar char="•"/>
            </a:pPr>
            <a:r>
              <a:rPr lang="en-US" altLang="zh-TW" u="sng" kern="0" dirty="0">
                <a:solidFill>
                  <a:srgbClr val="595959"/>
                </a:solidFill>
                <a:cs typeface="Arial"/>
              </a:rPr>
              <a:t>Radial Basis Function </a:t>
            </a:r>
            <a:r>
              <a:rPr lang="zh-TW" altLang="en-US" u="sng" kern="0" dirty="0">
                <a:solidFill>
                  <a:srgbClr val="595959"/>
                </a:solidFill>
                <a:cs typeface="Arial"/>
              </a:rPr>
              <a:t>高斯轉換</a:t>
            </a:r>
            <a:endParaRPr lang="en-TW" u="sng" kern="0" dirty="0">
              <a:solidFill>
                <a:srgbClr val="595959"/>
              </a:solidFill>
              <a:cs typeface="Arial"/>
            </a:endParaRPr>
          </a:p>
        </p:txBody>
      </p:sp>
      <p:pic>
        <p:nvPicPr>
          <p:cNvPr id="3" name="Picture 2">
            <a:extLst>
              <a:ext uri="{FF2B5EF4-FFF2-40B4-BE49-F238E27FC236}">
                <a16:creationId xmlns:a16="http://schemas.microsoft.com/office/drawing/2014/main" id="{949638AE-5F8F-5D44-B860-135FBAB8B667}"/>
              </a:ext>
            </a:extLst>
          </p:cNvPr>
          <p:cNvPicPr>
            <a:picLocks noChangeAspect="1"/>
          </p:cNvPicPr>
          <p:nvPr/>
        </p:nvPicPr>
        <p:blipFill>
          <a:blip r:embed="rId3"/>
          <a:stretch>
            <a:fillRect/>
          </a:stretch>
        </p:blipFill>
        <p:spPr>
          <a:xfrm>
            <a:off x="7075299" y="540867"/>
            <a:ext cx="3731682" cy="2530314"/>
          </a:xfrm>
          <a:prstGeom prst="rect">
            <a:avLst/>
          </a:prstGeom>
        </p:spPr>
      </p:pic>
      <p:cxnSp>
        <p:nvCxnSpPr>
          <p:cNvPr id="97" name="Straight Arrow Connector 96">
            <a:extLst>
              <a:ext uri="{FF2B5EF4-FFF2-40B4-BE49-F238E27FC236}">
                <a16:creationId xmlns:a16="http://schemas.microsoft.com/office/drawing/2014/main" id="{18971402-EF8A-9743-8362-B66D2D84AD07}"/>
              </a:ext>
            </a:extLst>
          </p:cNvPr>
          <p:cNvCxnSpPr>
            <a:cxnSpLocks/>
            <a:endCxn id="100" idx="2"/>
          </p:cNvCxnSpPr>
          <p:nvPr/>
        </p:nvCxnSpPr>
        <p:spPr>
          <a:xfrm flipV="1">
            <a:off x="8506465" y="3440513"/>
            <a:ext cx="16033" cy="171886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97608A9-FF3D-C048-BEC3-3432A118C400}"/>
              </a:ext>
            </a:extLst>
          </p:cNvPr>
          <p:cNvCxnSpPr>
            <a:cxnSpLocks/>
            <a:endCxn id="99" idx="1"/>
          </p:cNvCxnSpPr>
          <p:nvPr/>
        </p:nvCxnSpPr>
        <p:spPr>
          <a:xfrm>
            <a:off x="8496191" y="5157668"/>
            <a:ext cx="1658017"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312E2131-4255-D745-856A-B82E0F4DC6D4}"/>
              </a:ext>
            </a:extLst>
          </p:cNvPr>
          <p:cNvSpPr/>
          <p:nvPr/>
        </p:nvSpPr>
        <p:spPr>
          <a:xfrm>
            <a:off x="10154208" y="4973002"/>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100" name="Rectangle 99">
            <a:extLst>
              <a:ext uri="{FF2B5EF4-FFF2-40B4-BE49-F238E27FC236}">
                <a16:creationId xmlns:a16="http://schemas.microsoft.com/office/drawing/2014/main" id="{0782702B-6916-E04A-B0E1-71AA6480B90D}"/>
              </a:ext>
            </a:extLst>
          </p:cNvPr>
          <p:cNvSpPr/>
          <p:nvPr/>
        </p:nvSpPr>
        <p:spPr>
          <a:xfrm>
            <a:off x="8372456" y="3071181"/>
            <a:ext cx="30008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z</a:t>
            </a:r>
          </a:p>
        </p:txBody>
      </p:sp>
      <p:cxnSp>
        <p:nvCxnSpPr>
          <p:cNvPr id="127" name="Straight Arrow Connector 126">
            <a:extLst>
              <a:ext uri="{FF2B5EF4-FFF2-40B4-BE49-F238E27FC236}">
                <a16:creationId xmlns:a16="http://schemas.microsoft.com/office/drawing/2014/main" id="{54169530-2143-9D43-AB56-78A754190678}"/>
              </a:ext>
            </a:extLst>
          </p:cNvPr>
          <p:cNvCxnSpPr>
            <a:cxnSpLocks/>
            <a:endCxn id="128" idx="0"/>
          </p:cNvCxnSpPr>
          <p:nvPr/>
        </p:nvCxnSpPr>
        <p:spPr>
          <a:xfrm flipH="1">
            <a:off x="7903460" y="5157668"/>
            <a:ext cx="603006" cy="60076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6EA040B-8C49-E244-A0B5-3BC9274D218E}"/>
              </a:ext>
            </a:extLst>
          </p:cNvPr>
          <p:cNvPicPr>
            <a:picLocks noChangeAspect="1"/>
          </p:cNvPicPr>
          <p:nvPr/>
        </p:nvPicPr>
        <p:blipFill>
          <a:blip r:embed="rId4"/>
          <a:stretch>
            <a:fillRect/>
          </a:stretch>
        </p:blipFill>
        <p:spPr>
          <a:xfrm rot="1426336">
            <a:off x="8026066" y="4274971"/>
            <a:ext cx="1714500" cy="1397000"/>
          </a:xfrm>
          <a:prstGeom prst="rect">
            <a:avLst/>
          </a:prstGeom>
        </p:spPr>
      </p:pic>
      <p:sp>
        <p:nvSpPr>
          <p:cNvPr id="28" name="Parallelogram 27">
            <a:extLst>
              <a:ext uri="{FF2B5EF4-FFF2-40B4-BE49-F238E27FC236}">
                <a16:creationId xmlns:a16="http://schemas.microsoft.com/office/drawing/2014/main" id="{B02BA0F8-95CC-F54F-8ABB-C0516F556E50}"/>
              </a:ext>
            </a:extLst>
          </p:cNvPr>
          <p:cNvSpPr/>
          <p:nvPr/>
        </p:nvSpPr>
        <p:spPr>
          <a:xfrm rot="217023">
            <a:off x="7640357" y="3757507"/>
            <a:ext cx="2953994" cy="1125130"/>
          </a:xfrm>
          <a:prstGeom prst="parallelogram">
            <a:avLst>
              <a:gd name="adj" fmla="val 133454"/>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8" name="Rectangle 127">
            <a:extLst>
              <a:ext uri="{FF2B5EF4-FFF2-40B4-BE49-F238E27FC236}">
                <a16:creationId xmlns:a16="http://schemas.microsoft.com/office/drawing/2014/main" id="{A6E4C50E-8114-3F4B-A52E-AB6999DC763E}"/>
              </a:ext>
            </a:extLst>
          </p:cNvPr>
          <p:cNvSpPr/>
          <p:nvPr/>
        </p:nvSpPr>
        <p:spPr>
          <a:xfrm>
            <a:off x="7759029" y="5758437"/>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20" name="Picture 19">
            <a:extLst>
              <a:ext uri="{FF2B5EF4-FFF2-40B4-BE49-F238E27FC236}">
                <a16:creationId xmlns:a16="http://schemas.microsoft.com/office/drawing/2014/main" id="{AACD642B-BC80-7E4E-BC2B-3D74AA428232}"/>
              </a:ext>
            </a:extLst>
          </p:cNvPr>
          <p:cNvPicPr>
            <a:picLocks noChangeAspect="1"/>
          </p:cNvPicPr>
          <p:nvPr/>
        </p:nvPicPr>
        <p:blipFill>
          <a:blip r:embed="rId5"/>
          <a:stretch>
            <a:fillRect/>
          </a:stretch>
        </p:blipFill>
        <p:spPr>
          <a:xfrm rot="1879982">
            <a:off x="8055940" y="3024160"/>
            <a:ext cx="1676400" cy="1739900"/>
          </a:xfrm>
          <a:prstGeom prst="rect">
            <a:avLst/>
          </a:prstGeom>
        </p:spPr>
      </p:pic>
    </p:spTree>
    <p:extLst>
      <p:ext uri="{BB962C8B-B14F-4D97-AF65-F5344CB8AC3E}">
        <p14:creationId xmlns:p14="http://schemas.microsoft.com/office/powerpoint/2010/main" val="2468347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SVM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實作不同的</a:t>
            </a:r>
            <a:r>
              <a:rPr lang="en-US" altLang="zh-TW" sz="5400" kern="0" spc="500" dirty="0">
                <a:solidFill>
                  <a:schemeClr val="accent3">
                    <a:lumMod val="25000"/>
                  </a:schemeClr>
                </a:solidFill>
                <a:latin typeface="Calibri"/>
                <a:cs typeface="Calibri"/>
                <a:sym typeface="Calibri"/>
              </a:rPr>
              <a:t>SVM</a:t>
            </a:r>
            <a:r>
              <a:rPr lang="zh-TW" altLang="en-US" sz="5400" kern="0" spc="500" dirty="0">
                <a:solidFill>
                  <a:schemeClr val="accent3">
                    <a:lumMod val="25000"/>
                  </a:schemeClr>
                </a:solidFill>
                <a:latin typeface="Calibri"/>
                <a:cs typeface="Calibri"/>
                <a:sym typeface="Calibri"/>
              </a:rPr>
              <a:t>分類器</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zh-TW" altLang="en-US" dirty="0">
                <a:solidFill>
                  <a:schemeClr val="tx1">
                    <a:lumMod val="75000"/>
                    <a:lumOff val="25000"/>
                  </a:schemeClr>
                </a:solidFill>
                <a:latin typeface="inherit"/>
              </a:rPr>
              <a:t>四種不同</a:t>
            </a:r>
            <a:r>
              <a:rPr lang="en-US" dirty="0">
                <a:solidFill>
                  <a:schemeClr val="tx1">
                    <a:lumMod val="75000"/>
                    <a:lumOff val="25000"/>
                  </a:schemeClr>
                </a:solidFill>
                <a:latin typeface="inherit"/>
              </a:rPr>
              <a:t>SVM</a:t>
            </a:r>
            <a:r>
              <a:rPr lang="zh-TW" altLang="en-US" dirty="0">
                <a:solidFill>
                  <a:schemeClr val="tx1">
                    <a:lumMod val="75000"/>
                    <a:lumOff val="25000"/>
                  </a:schemeClr>
                </a:solidFill>
                <a:latin typeface="inherit"/>
              </a:rPr>
              <a:t>分類器</a:t>
            </a:r>
            <a:endParaRPr lang="en-TW" dirty="0"/>
          </a:p>
        </p:txBody>
      </p:sp>
      <p:sp>
        <p:nvSpPr>
          <p:cNvPr id="3" name="Rectangle 2">
            <a:extLst>
              <a:ext uri="{FF2B5EF4-FFF2-40B4-BE49-F238E27FC236}">
                <a16:creationId xmlns:a16="http://schemas.microsoft.com/office/drawing/2014/main" id="{C2DEB15D-7E2E-B140-B72C-C4D04544EE3D}"/>
              </a:ext>
            </a:extLst>
          </p:cNvPr>
          <p:cNvSpPr/>
          <p:nvPr/>
        </p:nvSpPr>
        <p:spPr>
          <a:xfrm>
            <a:off x="571500" y="1104813"/>
            <a:ext cx="3276600" cy="2351478"/>
          </a:xfrm>
          <a:prstGeom prst="rect">
            <a:avLst/>
          </a:prstGeom>
        </p:spPr>
        <p:txBody>
          <a:bodyPr wrap="square">
            <a:spAutoFit/>
          </a:bodyPr>
          <a:lstStyle/>
          <a:p>
            <a:pPr>
              <a:lnSpc>
                <a:spcPct val="150000"/>
              </a:lnSpc>
            </a:pPr>
            <a:r>
              <a:rPr lang="en-US" sz="2000" b="1" dirty="0" err="1">
                <a:solidFill>
                  <a:schemeClr val="tx1">
                    <a:lumMod val="75000"/>
                    <a:lumOff val="25000"/>
                  </a:schemeClr>
                </a:solidFill>
                <a:latin typeface="inherit"/>
              </a:rPr>
              <a:t>sklearn.svm</a:t>
            </a:r>
            <a:r>
              <a:rPr lang="en-US" sz="2000" b="1" dirty="0">
                <a:solidFill>
                  <a:schemeClr val="tx1">
                    <a:lumMod val="75000"/>
                    <a:lumOff val="25000"/>
                  </a:schemeClr>
                </a:solidFill>
                <a:latin typeface="inherit"/>
              </a:rPr>
              <a:t> </a:t>
            </a:r>
            <a:r>
              <a:rPr lang="zh-TW" altLang="en-US" sz="2000" b="1" dirty="0">
                <a:solidFill>
                  <a:schemeClr val="tx1">
                    <a:lumMod val="75000"/>
                    <a:lumOff val="25000"/>
                  </a:schemeClr>
                </a:solidFill>
                <a:latin typeface="inherit"/>
              </a:rPr>
              <a:t>中的</a:t>
            </a:r>
            <a:r>
              <a:rPr lang="en-US" altLang="zh-TW" sz="2000" b="1" dirty="0">
                <a:solidFill>
                  <a:schemeClr val="tx1">
                    <a:lumMod val="75000"/>
                    <a:lumOff val="25000"/>
                  </a:schemeClr>
                </a:solidFill>
                <a:latin typeface="inherit"/>
              </a:rPr>
              <a:t> </a:t>
            </a:r>
            <a:r>
              <a:rPr lang="en-US" sz="2000" b="1" dirty="0">
                <a:solidFill>
                  <a:schemeClr val="tx1">
                    <a:lumMod val="75000"/>
                    <a:lumOff val="25000"/>
                  </a:schemeClr>
                </a:solidFill>
                <a:latin typeface="inherit"/>
              </a:rPr>
              <a:t>SVC </a:t>
            </a:r>
            <a:r>
              <a:rPr lang="en-US" sz="2000" b="1" dirty="0" err="1">
                <a:solidFill>
                  <a:schemeClr val="tx1">
                    <a:lumMod val="75000"/>
                    <a:lumOff val="25000"/>
                  </a:schemeClr>
                </a:solidFill>
                <a:latin typeface="inherit"/>
              </a:rPr>
              <a:t>類別</a:t>
            </a:r>
            <a:r>
              <a:rPr lang="zh-TW" altLang="en-US" sz="2000" b="1" dirty="0">
                <a:solidFill>
                  <a:schemeClr val="tx1">
                    <a:lumMod val="75000"/>
                    <a:lumOff val="25000"/>
                  </a:schemeClr>
                </a:solidFill>
                <a:latin typeface="inherit"/>
              </a:rPr>
              <a:t> </a:t>
            </a:r>
            <a:endParaRPr lang="en-US" altLang="zh-TW" sz="2000" b="1" dirty="0">
              <a:solidFill>
                <a:schemeClr val="tx1">
                  <a:lumMod val="75000"/>
                  <a:lumOff val="25000"/>
                </a:schemeClr>
              </a:solidFill>
              <a:latin typeface="inherit"/>
            </a:endParaRPr>
          </a:p>
          <a:p>
            <a:pPr>
              <a:lnSpc>
                <a:spcPct val="150000"/>
              </a:lnSpc>
              <a:buFont typeface="+mj-lt"/>
              <a:buAutoNum type="arabicPeriod"/>
            </a:pPr>
            <a:r>
              <a:rPr lang="en-US" sz="2000" dirty="0">
                <a:solidFill>
                  <a:schemeClr val="tx1">
                    <a:lumMod val="75000"/>
                    <a:lumOff val="25000"/>
                  </a:schemeClr>
                </a:solidFill>
                <a:latin typeface="inherit"/>
              </a:rPr>
              <a:t> </a:t>
            </a:r>
            <a:r>
              <a:rPr lang="en-US" sz="2000" dirty="0" err="1">
                <a:solidFill>
                  <a:schemeClr val="tx1">
                    <a:lumMod val="75000"/>
                    <a:lumOff val="25000"/>
                  </a:schemeClr>
                </a:solidFill>
                <a:latin typeface="inherit"/>
              </a:rPr>
              <a:t>LinearSVC</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kernel='linear'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kernel='poly'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altLang="zh-TW" sz="2000" dirty="0">
                <a:solidFill>
                  <a:schemeClr val="tx1">
                    <a:lumMod val="75000"/>
                    <a:lumOff val="25000"/>
                  </a:schemeClr>
                </a:solidFill>
                <a:latin typeface="inherit"/>
              </a:rPr>
              <a:t>k</a:t>
            </a:r>
            <a:r>
              <a:rPr lang="en-US" sz="2000" dirty="0">
                <a:solidFill>
                  <a:schemeClr val="tx1">
                    <a:lumMod val="75000"/>
                    <a:lumOff val="25000"/>
                  </a:schemeClr>
                </a:solidFill>
                <a:latin typeface="inherit"/>
              </a:rPr>
              <a:t>ernel='</a:t>
            </a:r>
            <a:r>
              <a:rPr lang="en-US" sz="2000" dirty="0" err="1">
                <a:solidFill>
                  <a:schemeClr val="tx1">
                    <a:lumMod val="75000"/>
                    <a:lumOff val="25000"/>
                  </a:schemeClr>
                </a:solidFill>
                <a:latin typeface="inherit"/>
              </a:rPr>
              <a:t>rbf</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p:txBody>
      </p:sp>
      <p:pic>
        <p:nvPicPr>
          <p:cNvPr id="4" name="Picture 3">
            <a:extLst>
              <a:ext uri="{FF2B5EF4-FFF2-40B4-BE49-F238E27FC236}">
                <a16:creationId xmlns:a16="http://schemas.microsoft.com/office/drawing/2014/main" id="{C25834C7-0FA8-E247-9BBA-ABA802A7665F}"/>
              </a:ext>
            </a:extLst>
          </p:cNvPr>
          <p:cNvPicPr>
            <a:picLocks noChangeAspect="1"/>
          </p:cNvPicPr>
          <p:nvPr/>
        </p:nvPicPr>
        <p:blipFill>
          <a:blip r:embed="rId3"/>
          <a:stretch>
            <a:fillRect/>
          </a:stretch>
        </p:blipFill>
        <p:spPr>
          <a:xfrm>
            <a:off x="3848100" y="1104813"/>
            <a:ext cx="3509962" cy="2552700"/>
          </a:xfrm>
          <a:prstGeom prst="rect">
            <a:avLst/>
          </a:prstGeom>
        </p:spPr>
      </p:pic>
      <p:pic>
        <p:nvPicPr>
          <p:cNvPr id="5" name="Picture 4">
            <a:extLst>
              <a:ext uri="{FF2B5EF4-FFF2-40B4-BE49-F238E27FC236}">
                <a16:creationId xmlns:a16="http://schemas.microsoft.com/office/drawing/2014/main" id="{71E624B6-C2FD-3449-87D8-A48E9F67F524}"/>
              </a:ext>
            </a:extLst>
          </p:cNvPr>
          <p:cNvPicPr>
            <a:picLocks noChangeAspect="1"/>
          </p:cNvPicPr>
          <p:nvPr/>
        </p:nvPicPr>
        <p:blipFill>
          <a:blip r:embed="rId4"/>
          <a:stretch>
            <a:fillRect/>
          </a:stretch>
        </p:blipFill>
        <p:spPr>
          <a:xfrm>
            <a:off x="7801094" y="1056622"/>
            <a:ext cx="3547452" cy="2588192"/>
          </a:xfrm>
          <a:prstGeom prst="rect">
            <a:avLst/>
          </a:prstGeom>
        </p:spPr>
      </p:pic>
      <p:pic>
        <p:nvPicPr>
          <p:cNvPr id="6" name="Picture 5">
            <a:extLst>
              <a:ext uri="{FF2B5EF4-FFF2-40B4-BE49-F238E27FC236}">
                <a16:creationId xmlns:a16="http://schemas.microsoft.com/office/drawing/2014/main" id="{F5A8F2D1-68FE-D74C-86FE-11E9E6F510F4}"/>
              </a:ext>
            </a:extLst>
          </p:cNvPr>
          <p:cNvPicPr>
            <a:picLocks noChangeAspect="1"/>
          </p:cNvPicPr>
          <p:nvPr/>
        </p:nvPicPr>
        <p:blipFill>
          <a:blip r:embed="rId5"/>
          <a:stretch>
            <a:fillRect/>
          </a:stretch>
        </p:blipFill>
        <p:spPr>
          <a:xfrm>
            <a:off x="3873500" y="3623632"/>
            <a:ext cx="3474000" cy="2614454"/>
          </a:xfrm>
          <a:prstGeom prst="rect">
            <a:avLst/>
          </a:prstGeom>
        </p:spPr>
      </p:pic>
      <p:pic>
        <p:nvPicPr>
          <p:cNvPr id="7" name="Picture 6">
            <a:extLst>
              <a:ext uri="{FF2B5EF4-FFF2-40B4-BE49-F238E27FC236}">
                <a16:creationId xmlns:a16="http://schemas.microsoft.com/office/drawing/2014/main" id="{186AEC30-3829-FF43-9E8A-9A630E928B26}"/>
              </a:ext>
            </a:extLst>
          </p:cNvPr>
          <p:cNvPicPr>
            <a:picLocks noChangeAspect="1"/>
          </p:cNvPicPr>
          <p:nvPr/>
        </p:nvPicPr>
        <p:blipFill>
          <a:blip r:embed="rId6"/>
          <a:stretch>
            <a:fillRect/>
          </a:stretch>
        </p:blipFill>
        <p:spPr>
          <a:xfrm>
            <a:off x="7790532" y="3682912"/>
            <a:ext cx="3558014" cy="2546599"/>
          </a:xfrm>
          <a:prstGeom prst="rect">
            <a:avLst/>
          </a:prstGeom>
        </p:spPr>
      </p:pic>
    </p:spTree>
    <p:extLst>
      <p:ext uri="{BB962C8B-B14F-4D97-AF65-F5344CB8AC3E}">
        <p14:creationId xmlns:p14="http://schemas.microsoft.com/office/powerpoint/2010/main" val="3392937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308324"/>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https://medium.com/@aitmr1234567890/%E6%94%AF%E6%8C%81%E5%90%91%E9%87%8F%E6%A9%9F-support-vector-machine-svm-b3691f82b96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https://taweihuang.hpd.io/2016/09/21/%E8%AE%80%E8%80%85%E6%8F%90%E5%95%8F%EF%BC%9A%E4%BB%80%E9%BA%BC%E6%98%AF%E6%94%AF%E6%8C%81%E5%90%91%E9%87%8F%E6%A9%9F-svm/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https://scikit-learn.org/stable/auto_examples/svm/plot_iris_svc.html</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599844"/>
          </a:xfrm>
        </p:spPr>
        <p:txBody>
          <a:bodyPr/>
          <a:lstStyle/>
          <a:p>
            <a:r>
              <a:rPr lang="en-US" dirty="0" err="1"/>
              <a:t>藉由圖形化的邊界，來了解使用不同的</a:t>
            </a:r>
            <a:r>
              <a:rPr lang="en-US" dirty="0"/>
              <a:t> Kernel</a:t>
            </a:r>
            <a:r>
              <a:rPr lang="zh-TW" altLang="en-US" dirty="0"/>
              <a:t> 及不同參數的意義。</a:t>
            </a:r>
            <a:endParaRPr lang="en-US" dirty="0"/>
          </a:p>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分類器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zh-TW" altLang="en-US" dirty="0"/>
              <a:t>決策樹 </a:t>
            </a:r>
            <a:r>
              <a:rPr lang="en-US" altLang="zh-TW" dirty="0"/>
              <a:t>Decision trees</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800" y="1011620"/>
            <a:ext cx="6987956" cy="513346"/>
          </a:xfrm>
          <a:prstGeom prst="rect">
            <a:avLst/>
          </a:prstGeom>
        </p:spPr>
        <p:txBody>
          <a:bodyPr wrap="square">
            <a:spAutoFit/>
          </a:bodyPr>
          <a:lstStyle/>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將特徵以條件判斷的方式決定答案</a:t>
            </a:r>
          </a:p>
        </p:txBody>
      </p:sp>
      <p:sp>
        <p:nvSpPr>
          <p:cNvPr id="19" name="Google Shape;1642;p163">
            <a:extLst>
              <a:ext uri="{FF2B5EF4-FFF2-40B4-BE49-F238E27FC236}">
                <a16:creationId xmlns:a16="http://schemas.microsoft.com/office/drawing/2014/main" id="{A5E0BF06-486D-FE49-A809-9C34B0B72BEB}"/>
              </a:ext>
            </a:extLst>
          </p:cNvPr>
          <p:cNvSpPr/>
          <p:nvPr/>
        </p:nvSpPr>
        <p:spPr>
          <a:xfrm>
            <a:off x="5133324" y="4169059"/>
            <a:ext cx="1439700" cy="5739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err="1">
                <a:solidFill>
                  <a:srgbClr val="000000"/>
                </a:solidFill>
                <a:latin typeface="Microsoft JhengHei"/>
                <a:ea typeface="Microsoft JhengHei"/>
                <a:cs typeface="Microsoft JhengHei"/>
                <a:sym typeface="Microsoft JhengHei"/>
              </a:rPr>
              <a:t>天氣</a:t>
            </a:r>
            <a:endParaRPr b="1" i="0" u="none" strike="noStrike" cap="none" dirty="0">
              <a:solidFill>
                <a:srgbClr val="000000"/>
              </a:solidFill>
              <a:latin typeface="Microsoft JhengHei"/>
              <a:ea typeface="Microsoft JhengHei"/>
              <a:cs typeface="Microsoft JhengHei"/>
              <a:sym typeface="Microsoft JhengHei"/>
            </a:endParaRPr>
          </a:p>
        </p:txBody>
      </p:sp>
      <p:sp>
        <p:nvSpPr>
          <p:cNvPr id="20" name="Google Shape;1643;p163">
            <a:extLst>
              <a:ext uri="{FF2B5EF4-FFF2-40B4-BE49-F238E27FC236}">
                <a16:creationId xmlns:a16="http://schemas.microsoft.com/office/drawing/2014/main" id="{B6098E9D-BD5E-CC4E-B1AC-E9CE5114634D}"/>
              </a:ext>
            </a:extLst>
          </p:cNvPr>
          <p:cNvSpPr/>
          <p:nvPr/>
        </p:nvSpPr>
        <p:spPr>
          <a:xfrm>
            <a:off x="6615499" y="4805584"/>
            <a:ext cx="1606650"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風量</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1" name="Google Shape;1644;p163">
            <a:extLst>
              <a:ext uri="{FF2B5EF4-FFF2-40B4-BE49-F238E27FC236}">
                <a16:creationId xmlns:a16="http://schemas.microsoft.com/office/drawing/2014/main" id="{8633F703-769E-5449-A94E-C3D4542105E2}"/>
              </a:ext>
            </a:extLst>
          </p:cNvPr>
          <p:cNvSpPr/>
          <p:nvPr/>
        </p:nvSpPr>
        <p:spPr>
          <a:xfrm>
            <a:off x="3377149" y="4805584"/>
            <a:ext cx="1652475"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濕度</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2" name="Google Shape;1645;p163">
            <a:extLst>
              <a:ext uri="{FF2B5EF4-FFF2-40B4-BE49-F238E27FC236}">
                <a16:creationId xmlns:a16="http://schemas.microsoft.com/office/drawing/2014/main" id="{88E1EDDE-5EB8-CE40-BE71-591EE2547307}"/>
              </a:ext>
            </a:extLst>
          </p:cNvPr>
          <p:cNvSpPr/>
          <p:nvPr/>
        </p:nvSpPr>
        <p:spPr>
          <a:xfrm>
            <a:off x="2876324"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TW" sz="1400" b="1" i="0" u="none" strike="noStrike" cap="none" dirty="0">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3" name="Google Shape;1646;p163">
            <a:extLst>
              <a:ext uri="{FF2B5EF4-FFF2-40B4-BE49-F238E27FC236}">
                <a16:creationId xmlns:a16="http://schemas.microsoft.com/office/drawing/2014/main" id="{3074A2DF-032F-E642-9F7F-19CE454BDA9D}"/>
              </a:ext>
            </a:extLst>
          </p:cNvPr>
          <p:cNvSpPr/>
          <p:nvPr/>
        </p:nvSpPr>
        <p:spPr>
          <a:xfrm>
            <a:off x="4666887"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4" name="Google Shape;1647;p163">
            <a:extLst>
              <a:ext uri="{FF2B5EF4-FFF2-40B4-BE49-F238E27FC236}">
                <a16:creationId xmlns:a16="http://schemas.microsoft.com/office/drawing/2014/main" id="{7ABE02B4-5FB4-5547-BBE1-3F02C783313E}"/>
              </a:ext>
            </a:extLst>
          </p:cNvPr>
          <p:cNvSpPr/>
          <p:nvPr/>
        </p:nvSpPr>
        <p:spPr>
          <a:xfrm>
            <a:off x="61481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5" name="Google Shape;1648;p163">
            <a:extLst>
              <a:ext uri="{FF2B5EF4-FFF2-40B4-BE49-F238E27FC236}">
                <a16:creationId xmlns:a16="http://schemas.microsoft.com/office/drawing/2014/main" id="{43D692F8-EF06-904A-A013-ED094AF11818}"/>
              </a:ext>
            </a:extLst>
          </p:cNvPr>
          <p:cNvSpPr/>
          <p:nvPr/>
        </p:nvSpPr>
        <p:spPr>
          <a:xfrm>
            <a:off x="80367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cxnSp>
        <p:nvCxnSpPr>
          <p:cNvPr id="26" name="Google Shape;1649;p163">
            <a:extLst>
              <a:ext uri="{FF2B5EF4-FFF2-40B4-BE49-F238E27FC236}">
                <a16:creationId xmlns:a16="http://schemas.microsoft.com/office/drawing/2014/main" id="{ECDFCCFD-60D7-1D4E-B55F-539EC9879062}"/>
              </a:ext>
            </a:extLst>
          </p:cNvPr>
          <p:cNvCxnSpPr>
            <a:cxnSpLocks/>
            <a:stCxn id="19" idx="1"/>
            <a:endCxn id="21" idx="0"/>
          </p:cNvCxnSpPr>
          <p:nvPr/>
        </p:nvCxnSpPr>
        <p:spPr>
          <a:xfrm flipH="1">
            <a:off x="4203324" y="4456009"/>
            <a:ext cx="930000" cy="349500"/>
          </a:xfrm>
          <a:prstGeom prst="bentConnector2">
            <a:avLst/>
          </a:prstGeom>
          <a:noFill/>
          <a:ln w="9525" cap="flat" cmpd="sng">
            <a:solidFill>
              <a:schemeClr val="dk2"/>
            </a:solidFill>
            <a:prstDash val="solid"/>
            <a:round/>
            <a:headEnd type="none" w="sm" len="sm"/>
            <a:tailEnd type="triangle" w="med" len="med"/>
          </a:ln>
        </p:spPr>
      </p:cxnSp>
      <p:cxnSp>
        <p:nvCxnSpPr>
          <p:cNvPr id="27" name="Google Shape;1650;p163">
            <a:extLst>
              <a:ext uri="{FF2B5EF4-FFF2-40B4-BE49-F238E27FC236}">
                <a16:creationId xmlns:a16="http://schemas.microsoft.com/office/drawing/2014/main" id="{09AA6D2C-B665-7347-89E5-5E9E23BD7430}"/>
              </a:ext>
            </a:extLst>
          </p:cNvPr>
          <p:cNvCxnSpPr>
            <a:cxnSpLocks/>
            <a:stCxn id="19" idx="3"/>
            <a:endCxn id="20" idx="0"/>
          </p:cNvCxnSpPr>
          <p:nvPr/>
        </p:nvCxnSpPr>
        <p:spPr>
          <a:xfrm>
            <a:off x="6573024" y="4456009"/>
            <a:ext cx="845700" cy="349500"/>
          </a:xfrm>
          <a:prstGeom prst="bentConnector2">
            <a:avLst/>
          </a:prstGeom>
          <a:noFill/>
          <a:ln w="9525" cap="flat" cmpd="sng">
            <a:solidFill>
              <a:schemeClr val="dk2"/>
            </a:solidFill>
            <a:prstDash val="solid"/>
            <a:round/>
            <a:headEnd type="none" w="sm" len="sm"/>
            <a:tailEnd type="triangle" w="med" len="med"/>
          </a:ln>
        </p:spPr>
      </p:cxnSp>
      <p:cxnSp>
        <p:nvCxnSpPr>
          <p:cNvPr id="28" name="Google Shape;1651;p163">
            <a:extLst>
              <a:ext uri="{FF2B5EF4-FFF2-40B4-BE49-F238E27FC236}">
                <a16:creationId xmlns:a16="http://schemas.microsoft.com/office/drawing/2014/main" id="{7101F275-ED5F-704D-BC6C-1753690F2DF2}"/>
              </a:ext>
            </a:extLst>
          </p:cNvPr>
          <p:cNvCxnSpPr>
            <a:stCxn id="21" idx="1"/>
            <a:endCxn id="22" idx="0"/>
          </p:cNvCxnSpPr>
          <p:nvPr/>
        </p:nvCxnSpPr>
        <p:spPr>
          <a:xfrm flipH="1">
            <a:off x="3293749" y="5029847"/>
            <a:ext cx="83400" cy="510600"/>
          </a:xfrm>
          <a:prstGeom prst="bentConnector2">
            <a:avLst/>
          </a:prstGeom>
          <a:noFill/>
          <a:ln w="9525" cap="flat" cmpd="sng">
            <a:solidFill>
              <a:schemeClr val="dk2"/>
            </a:solidFill>
            <a:prstDash val="solid"/>
            <a:round/>
            <a:headEnd type="none" w="sm" len="sm"/>
            <a:tailEnd type="triangle" w="med" len="med"/>
          </a:ln>
        </p:spPr>
      </p:cxnSp>
      <p:cxnSp>
        <p:nvCxnSpPr>
          <p:cNvPr id="29" name="Google Shape;1652;p163">
            <a:extLst>
              <a:ext uri="{FF2B5EF4-FFF2-40B4-BE49-F238E27FC236}">
                <a16:creationId xmlns:a16="http://schemas.microsoft.com/office/drawing/2014/main" id="{2631B233-F9A8-1545-BBD0-AD356FD2CCD6}"/>
              </a:ext>
            </a:extLst>
          </p:cNvPr>
          <p:cNvCxnSpPr>
            <a:stCxn id="21" idx="3"/>
            <a:endCxn id="23" idx="0"/>
          </p:cNvCxnSpPr>
          <p:nvPr/>
        </p:nvCxnSpPr>
        <p:spPr>
          <a:xfrm>
            <a:off x="5029624" y="5029847"/>
            <a:ext cx="54600" cy="510600"/>
          </a:xfrm>
          <a:prstGeom prst="bentConnector2">
            <a:avLst/>
          </a:prstGeom>
          <a:noFill/>
          <a:ln w="9525" cap="flat" cmpd="sng">
            <a:solidFill>
              <a:schemeClr val="dk2"/>
            </a:solidFill>
            <a:prstDash val="solid"/>
            <a:round/>
            <a:headEnd type="none" w="sm" len="sm"/>
            <a:tailEnd type="triangle" w="med" len="med"/>
          </a:ln>
        </p:spPr>
      </p:cxnSp>
      <p:cxnSp>
        <p:nvCxnSpPr>
          <p:cNvPr id="30" name="Google Shape;1653;p163">
            <a:extLst>
              <a:ext uri="{FF2B5EF4-FFF2-40B4-BE49-F238E27FC236}">
                <a16:creationId xmlns:a16="http://schemas.microsoft.com/office/drawing/2014/main" id="{41E73192-F8AA-AB4A-A60E-4B3B7EDA438B}"/>
              </a:ext>
            </a:extLst>
          </p:cNvPr>
          <p:cNvCxnSpPr>
            <a:stCxn id="20" idx="1"/>
            <a:endCxn id="24" idx="0"/>
          </p:cNvCxnSpPr>
          <p:nvPr/>
        </p:nvCxnSpPr>
        <p:spPr>
          <a:xfrm flipH="1">
            <a:off x="6565399" y="5029847"/>
            <a:ext cx="50100" cy="510600"/>
          </a:xfrm>
          <a:prstGeom prst="bentConnector2">
            <a:avLst/>
          </a:prstGeom>
          <a:noFill/>
          <a:ln w="9525" cap="flat" cmpd="sng">
            <a:solidFill>
              <a:schemeClr val="dk2"/>
            </a:solidFill>
            <a:prstDash val="solid"/>
            <a:round/>
            <a:headEnd type="none" w="sm" len="sm"/>
            <a:tailEnd type="triangle" w="med" len="med"/>
          </a:ln>
        </p:spPr>
      </p:cxnSp>
      <p:cxnSp>
        <p:nvCxnSpPr>
          <p:cNvPr id="32" name="Google Shape;1654;p163">
            <a:extLst>
              <a:ext uri="{FF2B5EF4-FFF2-40B4-BE49-F238E27FC236}">
                <a16:creationId xmlns:a16="http://schemas.microsoft.com/office/drawing/2014/main" id="{A638F36E-27F4-5444-8F75-11C486078DFF}"/>
              </a:ext>
            </a:extLst>
          </p:cNvPr>
          <p:cNvCxnSpPr>
            <a:stCxn id="20" idx="3"/>
            <a:endCxn id="25" idx="0"/>
          </p:cNvCxnSpPr>
          <p:nvPr/>
        </p:nvCxnSpPr>
        <p:spPr>
          <a:xfrm>
            <a:off x="8222149" y="5029847"/>
            <a:ext cx="231900" cy="510600"/>
          </a:xfrm>
          <a:prstGeom prst="bentConnector2">
            <a:avLst/>
          </a:prstGeom>
          <a:noFill/>
          <a:ln w="9525" cap="flat" cmpd="sng">
            <a:solidFill>
              <a:schemeClr val="dk2"/>
            </a:solidFill>
            <a:prstDash val="solid"/>
            <a:round/>
            <a:headEnd type="none" w="sm" len="sm"/>
            <a:tailEnd type="triangle" w="med" len="med"/>
          </a:ln>
        </p:spPr>
      </p:cxnSp>
      <p:sp>
        <p:nvSpPr>
          <p:cNvPr id="33" name="Google Shape;1655;p163">
            <a:extLst>
              <a:ext uri="{FF2B5EF4-FFF2-40B4-BE49-F238E27FC236}">
                <a16:creationId xmlns:a16="http://schemas.microsoft.com/office/drawing/2014/main" id="{EFD9D46F-929F-054C-A952-24B49C908855}"/>
              </a:ext>
            </a:extLst>
          </p:cNvPr>
          <p:cNvSpPr txBox="1"/>
          <p:nvPr/>
        </p:nvSpPr>
        <p:spPr>
          <a:xfrm>
            <a:off x="3917088" y="4111484"/>
            <a:ext cx="8243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晴天</a:t>
            </a:r>
            <a:endParaRPr sz="1400" i="0" u="none" strike="noStrike" cap="none" dirty="0">
              <a:solidFill>
                <a:srgbClr val="000000"/>
              </a:solidFill>
              <a:latin typeface="Calibri"/>
              <a:ea typeface="Calibri"/>
              <a:cs typeface="Calibri"/>
              <a:sym typeface="Calibri"/>
            </a:endParaRPr>
          </a:p>
        </p:txBody>
      </p:sp>
      <p:sp>
        <p:nvSpPr>
          <p:cNvPr id="34" name="Google Shape;1656;p163">
            <a:extLst>
              <a:ext uri="{FF2B5EF4-FFF2-40B4-BE49-F238E27FC236}">
                <a16:creationId xmlns:a16="http://schemas.microsoft.com/office/drawing/2014/main" id="{96ECF951-2C68-E142-8E47-C7D9112E2C9F}"/>
              </a:ext>
            </a:extLst>
          </p:cNvPr>
          <p:cNvSpPr txBox="1"/>
          <p:nvPr/>
        </p:nvSpPr>
        <p:spPr>
          <a:xfrm>
            <a:off x="304327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高</a:t>
            </a:r>
            <a:endParaRPr sz="1400" i="0" u="none" strike="noStrike" cap="none" dirty="0">
              <a:solidFill>
                <a:srgbClr val="000000"/>
              </a:solidFill>
              <a:latin typeface="Calibri"/>
              <a:ea typeface="Calibri"/>
              <a:cs typeface="Calibri"/>
              <a:sym typeface="Calibri"/>
            </a:endParaRPr>
          </a:p>
        </p:txBody>
      </p:sp>
      <p:sp>
        <p:nvSpPr>
          <p:cNvPr id="39" name="Google Shape;1657;p163">
            <a:extLst>
              <a:ext uri="{FF2B5EF4-FFF2-40B4-BE49-F238E27FC236}">
                <a16:creationId xmlns:a16="http://schemas.microsoft.com/office/drawing/2014/main" id="{ED4FAD24-FA75-264B-A426-335544B68711}"/>
              </a:ext>
            </a:extLst>
          </p:cNvPr>
          <p:cNvSpPr txBox="1"/>
          <p:nvPr/>
        </p:nvSpPr>
        <p:spPr>
          <a:xfrm>
            <a:off x="6315149"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小</a:t>
            </a:r>
            <a:endParaRPr sz="1400" i="0" u="none" strike="noStrike" cap="none" dirty="0">
              <a:solidFill>
                <a:srgbClr val="000000"/>
              </a:solidFill>
              <a:latin typeface="Calibri"/>
              <a:ea typeface="Calibri"/>
              <a:cs typeface="Calibri"/>
              <a:sym typeface="Calibri"/>
            </a:endParaRPr>
          </a:p>
        </p:txBody>
      </p:sp>
      <p:sp>
        <p:nvSpPr>
          <p:cNvPr id="42" name="Google Shape;1658;p163">
            <a:extLst>
              <a:ext uri="{FF2B5EF4-FFF2-40B4-BE49-F238E27FC236}">
                <a16:creationId xmlns:a16="http://schemas.microsoft.com/office/drawing/2014/main" id="{DC3CC70C-E658-844A-B8E8-17788662FDA8}"/>
              </a:ext>
            </a:extLst>
          </p:cNvPr>
          <p:cNvSpPr txBox="1"/>
          <p:nvPr/>
        </p:nvSpPr>
        <p:spPr>
          <a:xfrm>
            <a:off x="831422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大</a:t>
            </a:r>
            <a:endParaRPr sz="1400" i="0" u="none" strike="noStrike" cap="none" dirty="0">
              <a:solidFill>
                <a:srgbClr val="000000"/>
              </a:solidFill>
              <a:latin typeface="Calibri"/>
              <a:ea typeface="Calibri"/>
              <a:cs typeface="Calibri"/>
              <a:sym typeface="Calibri"/>
            </a:endParaRPr>
          </a:p>
        </p:txBody>
      </p:sp>
      <p:sp>
        <p:nvSpPr>
          <p:cNvPr id="50" name="Google Shape;1659;p163">
            <a:extLst>
              <a:ext uri="{FF2B5EF4-FFF2-40B4-BE49-F238E27FC236}">
                <a16:creationId xmlns:a16="http://schemas.microsoft.com/office/drawing/2014/main" id="{057D9000-BF65-8649-8638-C48552265DD3}"/>
              </a:ext>
            </a:extLst>
          </p:cNvPr>
          <p:cNvSpPr txBox="1"/>
          <p:nvPr/>
        </p:nvSpPr>
        <p:spPr>
          <a:xfrm>
            <a:off x="5084223" y="4742959"/>
            <a:ext cx="685375"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普通</a:t>
            </a:r>
            <a:endParaRPr sz="1400" i="0" u="none" strike="noStrike" cap="none" dirty="0">
              <a:solidFill>
                <a:srgbClr val="000000"/>
              </a:solidFill>
              <a:latin typeface="Calibri"/>
              <a:ea typeface="Calibri"/>
              <a:cs typeface="Calibri"/>
              <a:sym typeface="Calibri"/>
            </a:endParaRPr>
          </a:p>
        </p:txBody>
      </p:sp>
      <p:sp>
        <p:nvSpPr>
          <p:cNvPr id="52" name="Google Shape;1660;p163">
            <a:extLst>
              <a:ext uri="{FF2B5EF4-FFF2-40B4-BE49-F238E27FC236}">
                <a16:creationId xmlns:a16="http://schemas.microsoft.com/office/drawing/2014/main" id="{92CD74E1-5443-CD40-B4F7-004551D0FD85}"/>
              </a:ext>
            </a:extLst>
          </p:cNvPr>
          <p:cNvSpPr txBox="1"/>
          <p:nvPr/>
        </p:nvSpPr>
        <p:spPr>
          <a:xfrm>
            <a:off x="7174082" y="4111484"/>
            <a:ext cx="7140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下雨</a:t>
            </a:r>
            <a:endParaRPr sz="1400" i="0" u="none" strike="noStrike" cap="none" dirty="0">
              <a:solidFill>
                <a:srgbClr val="000000"/>
              </a:solidFill>
              <a:latin typeface="Calibri"/>
              <a:ea typeface="Calibri"/>
              <a:cs typeface="Calibri"/>
              <a:sym typeface="Calibri"/>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2559479121"/>
              </p:ext>
            </p:extLst>
          </p:nvPr>
        </p:nvGraphicFramePr>
        <p:xfrm>
          <a:off x="1940378" y="1856094"/>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496199"/>
                    </a:ext>
                  </a:extLst>
                </a:gridCol>
                <a:gridCol w="2032000">
                  <a:extLst>
                    <a:ext uri="{9D8B030D-6E8A-4147-A177-3AD203B41FA5}">
                      <a16:colId xmlns:a16="http://schemas.microsoft.com/office/drawing/2014/main" val="1612482491"/>
                    </a:ext>
                  </a:extLst>
                </a:gridCol>
                <a:gridCol w="2032000">
                  <a:extLst>
                    <a:ext uri="{9D8B030D-6E8A-4147-A177-3AD203B41FA5}">
                      <a16:colId xmlns:a16="http://schemas.microsoft.com/office/drawing/2014/main" val="3161518144"/>
                    </a:ext>
                  </a:extLst>
                </a:gridCol>
                <a:gridCol w="2032000">
                  <a:extLst>
                    <a:ext uri="{9D8B030D-6E8A-4147-A177-3AD203B41FA5}">
                      <a16:colId xmlns:a16="http://schemas.microsoft.com/office/drawing/2014/main" val="2988458658"/>
                    </a:ext>
                  </a:extLst>
                </a:gridCol>
              </a:tblGrid>
              <a:tr h="370840">
                <a:tc>
                  <a:txBody>
                    <a:bodyPr/>
                    <a:lstStyle/>
                    <a:p>
                      <a:pPr algn="ctr"/>
                      <a:r>
                        <a:rPr lang="en-TW" dirty="0"/>
                        <a:t>天氣</a:t>
                      </a:r>
                    </a:p>
                  </a:txBody>
                  <a:tcPr/>
                </a:tc>
                <a:tc>
                  <a:txBody>
                    <a:bodyPr/>
                    <a:lstStyle/>
                    <a:p>
                      <a:pPr algn="ctr"/>
                      <a:r>
                        <a:rPr lang="en-TW" dirty="0"/>
                        <a:t>濕度</a:t>
                      </a:r>
                    </a:p>
                  </a:txBody>
                  <a:tcPr/>
                </a:tc>
                <a:tc>
                  <a:txBody>
                    <a:bodyPr/>
                    <a:lstStyle/>
                    <a:p>
                      <a:pPr algn="ctr"/>
                      <a:r>
                        <a:rPr lang="en-TW" dirty="0"/>
                        <a:t>風量</a:t>
                      </a:r>
                    </a:p>
                  </a:txBody>
                  <a:tcPr/>
                </a:tc>
                <a:tc>
                  <a:txBody>
                    <a:bodyPr/>
                    <a:lstStyle/>
                    <a:p>
                      <a:pPr algn="ctr"/>
                      <a:r>
                        <a:rPr lang="en-TW" dirty="0"/>
                        <a:t>是否舉行</a:t>
                      </a:r>
                    </a:p>
                  </a:txBody>
                  <a:tcPr/>
                </a:tc>
                <a:extLst>
                  <a:ext uri="{0D108BD9-81ED-4DB2-BD59-A6C34878D82A}">
                    <a16:rowId xmlns:a16="http://schemas.microsoft.com/office/drawing/2014/main" val="1204056651"/>
                  </a:ext>
                </a:extLst>
              </a:tr>
              <a:tr h="370840">
                <a:tc>
                  <a:txBody>
                    <a:bodyPr/>
                    <a:lstStyle/>
                    <a:p>
                      <a:pPr algn="ctr"/>
                      <a:r>
                        <a:rPr lang="en-TW" sz="1400" dirty="0"/>
                        <a:t>晴天</a:t>
                      </a:r>
                    </a:p>
                  </a:txBody>
                  <a:tcPr/>
                </a:tc>
                <a:tc>
                  <a:txBody>
                    <a:bodyPr/>
                    <a:lstStyle/>
                    <a:p>
                      <a:pPr algn="ctr"/>
                      <a:r>
                        <a:rPr lang="en-TW" sz="1400" dirty="0"/>
                        <a:t>高</a:t>
                      </a:r>
                    </a:p>
                  </a:txBody>
                  <a:tcPr/>
                </a:tc>
                <a:tc>
                  <a:txBody>
                    <a:bodyPr/>
                    <a:lstStyle/>
                    <a:p>
                      <a:pPr algn="ctr"/>
                      <a:r>
                        <a:rPr lang="en-TW" sz="1400" dirty="0"/>
                        <a:t>大</a:t>
                      </a:r>
                    </a:p>
                  </a:txBody>
                  <a:tcPr/>
                </a:tc>
                <a:tc>
                  <a:txBody>
                    <a:bodyPr/>
                    <a:lstStyle/>
                    <a:p>
                      <a:pPr algn="ctr"/>
                      <a:r>
                        <a:rPr lang="en-TW" sz="1400" dirty="0"/>
                        <a:t>否</a:t>
                      </a:r>
                    </a:p>
                  </a:txBody>
                  <a:tcPr/>
                </a:tc>
                <a:extLst>
                  <a:ext uri="{0D108BD9-81ED-4DB2-BD59-A6C34878D82A}">
                    <a16:rowId xmlns:a16="http://schemas.microsoft.com/office/drawing/2014/main" val="2942689299"/>
                  </a:ext>
                </a:extLst>
              </a:tr>
              <a:tr h="370840">
                <a:tc>
                  <a:txBody>
                    <a:bodyPr/>
                    <a:lstStyle/>
                    <a:p>
                      <a:pPr algn="ctr"/>
                      <a:r>
                        <a:rPr lang="en-TW" sz="1400" dirty="0"/>
                        <a:t>陰天</a:t>
                      </a:r>
                    </a:p>
                  </a:txBody>
                  <a:tcPr/>
                </a:tc>
                <a:tc>
                  <a:txBody>
                    <a:bodyPr/>
                    <a:lstStyle/>
                    <a:p>
                      <a:pPr algn="ctr"/>
                      <a:r>
                        <a:rPr lang="en-TW" sz="1400" dirty="0"/>
                        <a:t>低</a:t>
                      </a:r>
                    </a:p>
                  </a:txBody>
                  <a:tcPr/>
                </a:tc>
                <a:tc>
                  <a:txBody>
                    <a:bodyPr/>
                    <a:lstStyle/>
                    <a:p>
                      <a:pPr algn="ctr"/>
                      <a:r>
                        <a:rPr lang="en-TW" sz="1400" dirty="0"/>
                        <a:t>小</a:t>
                      </a:r>
                    </a:p>
                  </a:txBody>
                  <a:tcPr/>
                </a:tc>
                <a:tc>
                  <a:txBody>
                    <a:bodyPr/>
                    <a:lstStyle/>
                    <a:p>
                      <a:pPr algn="ctr"/>
                      <a:r>
                        <a:rPr lang="en-TW" sz="1400" dirty="0"/>
                        <a:t>是</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5851365" y="2909850"/>
            <a:ext cx="714034" cy="85052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kern="0"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spTree>
    <p:extLst>
      <p:ext uri="{BB962C8B-B14F-4D97-AF65-F5344CB8AC3E}">
        <p14:creationId xmlns:p14="http://schemas.microsoft.com/office/powerpoint/2010/main" val="338231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42D488-11A2-5548-832C-3D955D82DB07}"/>
              </a:ext>
            </a:extLst>
          </p:cNvPr>
          <p:cNvSpPr>
            <a:spLocks noGrp="1"/>
          </p:cNvSpPr>
          <p:nvPr>
            <p:ph type="body" sz="quarter" idx="10"/>
          </p:nvPr>
        </p:nvSpPr>
        <p:spPr/>
        <p:txBody>
          <a:bodyPr/>
          <a:lstStyle/>
          <a:p>
            <a:endParaRPr lang="en-TW"/>
          </a:p>
        </p:txBody>
      </p:sp>
      <p:sp>
        <p:nvSpPr>
          <p:cNvPr id="4" name="Rectangle 3">
            <a:extLst>
              <a:ext uri="{FF2B5EF4-FFF2-40B4-BE49-F238E27FC236}">
                <a16:creationId xmlns:a16="http://schemas.microsoft.com/office/drawing/2014/main" id="{1AF1D08B-044F-3441-808E-7B17042042CC}"/>
              </a:ext>
            </a:extLst>
          </p:cNvPr>
          <p:cNvSpPr/>
          <p:nvPr/>
        </p:nvSpPr>
        <p:spPr>
          <a:xfrm>
            <a:off x="3509317" y="3902396"/>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11DEA3EE-02FD-344F-8D3A-DB57C0663190}"/>
              </a:ext>
            </a:extLst>
          </p:cNvPr>
          <p:cNvSpPr/>
          <p:nvPr/>
        </p:nvSpPr>
        <p:spPr>
          <a:xfrm>
            <a:off x="3818236"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2C392D66-3FB0-3E47-9B5B-4A592381C9E0}"/>
              </a:ext>
            </a:extLst>
          </p:cNvPr>
          <p:cNvSpPr/>
          <p:nvPr/>
        </p:nvSpPr>
        <p:spPr>
          <a:xfrm>
            <a:off x="4305500"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6F2D33BE-E865-9848-AEAC-3A105ABDF551}"/>
              </a:ext>
            </a:extLst>
          </p:cNvPr>
          <p:cNvSpPr/>
          <p:nvPr/>
        </p:nvSpPr>
        <p:spPr>
          <a:xfrm>
            <a:off x="4830662"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141C99-B741-E844-9265-2F5B2D0C22A6}"/>
              </a:ext>
            </a:extLst>
          </p:cNvPr>
          <p:cNvSpPr/>
          <p:nvPr/>
        </p:nvSpPr>
        <p:spPr>
          <a:xfrm>
            <a:off x="381989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C312C2B5-B689-8F43-BC6F-B5DD2CD88492}"/>
              </a:ext>
            </a:extLst>
          </p:cNvPr>
          <p:cNvSpPr/>
          <p:nvPr/>
        </p:nvSpPr>
        <p:spPr>
          <a:xfrm>
            <a:off x="430550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11" name="Straight Arrow Connector 10">
            <a:extLst>
              <a:ext uri="{FF2B5EF4-FFF2-40B4-BE49-F238E27FC236}">
                <a16:creationId xmlns:a16="http://schemas.microsoft.com/office/drawing/2014/main" id="{4C07DF21-2BE4-C246-8391-BECC3646A050}"/>
              </a:ext>
            </a:extLst>
          </p:cNvPr>
          <p:cNvCxnSpPr>
            <a:stCxn id="4" idx="2"/>
          </p:cNvCxnSpPr>
          <p:nvPr/>
        </p:nvCxnSpPr>
        <p:spPr>
          <a:xfrm flipH="1">
            <a:off x="3657598" y="5026860"/>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B6FB84-22D1-364D-930E-36C22DAC7522}"/>
              </a:ext>
            </a:extLst>
          </p:cNvPr>
          <p:cNvCxnSpPr>
            <a:cxnSpLocks/>
            <a:stCxn id="4" idx="2"/>
          </p:cNvCxnSpPr>
          <p:nvPr/>
        </p:nvCxnSpPr>
        <p:spPr>
          <a:xfrm>
            <a:off x="4485501" y="5026860"/>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2754CE8-20B9-FE40-A532-F8E543F50ECC}"/>
              </a:ext>
            </a:extLst>
          </p:cNvPr>
          <p:cNvSpPr/>
          <p:nvPr/>
        </p:nvSpPr>
        <p:spPr>
          <a:xfrm>
            <a:off x="3188042"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AEE7C952-958C-964F-8407-9BCA89A77699}"/>
              </a:ext>
            </a:extLst>
          </p:cNvPr>
          <p:cNvSpPr/>
          <p:nvPr/>
        </p:nvSpPr>
        <p:spPr>
          <a:xfrm>
            <a:off x="3663776" y="5497930"/>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C155C88A-666B-A84C-8901-8544959B8B74}"/>
              </a:ext>
            </a:extLst>
          </p:cNvPr>
          <p:cNvSpPr/>
          <p:nvPr/>
        </p:nvSpPr>
        <p:spPr>
          <a:xfrm>
            <a:off x="4576523"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9B233782-439B-494A-A428-3648BACB04F1}"/>
              </a:ext>
            </a:extLst>
          </p:cNvPr>
          <p:cNvSpPr/>
          <p:nvPr/>
        </p:nvSpPr>
        <p:spPr>
          <a:xfrm>
            <a:off x="5058030" y="550108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237E5ACE-3E23-FD42-8F51-661A91165614}"/>
              </a:ext>
            </a:extLst>
          </p:cNvPr>
          <p:cNvSpPr/>
          <p:nvPr/>
        </p:nvSpPr>
        <p:spPr>
          <a:xfrm>
            <a:off x="5528413" y="5516465"/>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2" name="Rectangle 21">
            <a:extLst>
              <a:ext uri="{FF2B5EF4-FFF2-40B4-BE49-F238E27FC236}">
                <a16:creationId xmlns:a16="http://schemas.microsoft.com/office/drawing/2014/main" id="{AF085441-C54F-8144-8310-149DFCB68499}"/>
              </a:ext>
            </a:extLst>
          </p:cNvPr>
          <p:cNvSpPr/>
          <p:nvPr/>
        </p:nvSpPr>
        <p:spPr>
          <a:xfrm>
            <a:off x="8108507" y="390623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3" name="Oval 22">
            <a:extLst>
              <a:ext uri="{FF2B5EF4-FFF2-40B4-BE49-F238E27FC236}">
                <a16:creationId xmlns:a16="http://schemas.microsoft.com/office/drawing/2014/main" id="{F95E107F-6CB4-DB41-9995-CAEF8B156904}"/>
              </a:ext>
            </a:extLst>
          </p:cNvPr>
          <p:cNvSpPr/>
          <p:nvPr/>
        </p:nvSpPr>
        <p:spPr>
          <a:xfrm>
            <a:off x="8417426"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4" name="Oval 23">
            <a:extLst>
              <a:ext uri="{FF2B5EF4-FFF2-40B4-BE49-F238E27FC236}">
                <a16:creationId xmlns:a16="http://schemas.microsoft.com/office/drawing/2014/main" id="{4C985BE2-7952-0E40-B8D4-131FD4F75575}"/>
              </a:ext>
            </a:extLst>
          </p:cNvPr>
          <p:cNvSpPr/>
          <p:nvPr/>
        </p:nvSpPr>
        <p:spPr>
          <a:xfrm>
            <a:off x="8904690"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5" name="Oval 24">
            <a:extLst>
              <a:ext uri="{FF2B5EF4-FFF2-40B4-BE49-F238E27FC236}">
                <a16:creationId xmlns:a16="http://schemas.microsoft.com/office/drawing/2014/main" id="{1F3F28BE-BE0B-EC42-93C0-24A302C4431B}"/>
              </a:ext>
            </a:extLst>
          </p:cNvPr>
          <p:cNvSpPr/>
          <p:nvPr/>
        </p:nvSpPr>
        <p:spPr>
          <a:xfrm>
            <a:off x="9429852" y="40822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6" name="Oval 25">
            <a:extLst>
              <a:ext uri="{FF2B5EF4-FFF2-40B4-BE49-F238E27FC236}">
                <a16:creationId xmlns:a16="http://schemas.microsoft.com/office/drawing/2014/main" id="{552012BB-1E50-5D4E-AC69-4ABE0563DE4F}"/>
              </a:ext>
            </a:extLst>
          </p:cNvPr>
          <p:cNvSpPr/>
          <p:nvPr/>
        </p:nvSpPr>
        <p:spPr>
          <a:xfrm>
            <a:off x="841908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7" name="Oval 26">
            <a:extLst>
              <a:ext uri="{FF2B5EF4-FFF2-40B4-BE49-F238E27FC236}">
                <a16:creationId xmlns:a16="http://schemas.microsoft.com/office/drawing/2014/main" id="{4BE0BCDD-6F7D-E14A-ABB7-04A2E793DCB6}"/>
              </a:ext>
            </a:extLst>
          </p:cNvPr>
          <p:cNvSpPr/>
          <p:nvPr/>
        </p:nvSpPr>
        <p:spPr>
          <a:xfrm>
            <a:off x="890469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28" name="Straight Arrow Connector 27">
            <a:extLst>
              <a:ext uri="{FF2B5EF4-FFF2-40B4-BE49-F238E27FC236}">
                <a16:creationId xmlns:a16="http://schemas.microsoft.com/office/drawing/2014/main" id="{A95F0CA9-60FD-7D40-8A27-4273DB2A9E48}"/>
              </a:ext>
            </a:extLst>
          </p:cNvPr>
          <p:cNvCxnSpPr>
            <a:stCxn id="22" idx="2"/>
          </p:cNvCxnSpPr>
          <p:nvPr/>
        </p:nvCxnSpPr>
        <p:spPr>
          <a:xfrm flipH="1">
            <a:off x="8256788" y="5030699"/>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DFD0E1-8E55-C245-BAA9-CA8D29ED0220}"/>
              </a:ext>
            </a:extLst>
          </p:cNvPr>
          <p:cNvCxnSpPr>
            <a:cxnSpLocks/>
            <a:stCxn id="22" idx="2"/>
          </p:cNvCxnSpPr>
          <p:nvPr/>
        </p:nvCxnSpPr>
        <p:spPr>
          <a:xfrm>
            <a:off x="9084691" y="5030699"/>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6A4D5EF-2317-9247-AA0D-B98315EAD111}"/>
              </a:ext>
            </a:extLst>
          </p:cNvPr>
          <p:cNvSpPr/>
          <p:nvPr/>
        </p:nvSpPr>
        <p:spPr>
          <a:xfrm>
            <a:off x="7787232"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Oval 30">
            <a:extLst>
              <a:ext uri="{FF2B5EF4-FFF2-40B4-BE49-F238E27FC236}">
                <a16:creationId xmlns:a16="http://schemas.microsoft.com/office/drawing/2014/main" id="{4659148D-5C35-CA4D-BE21-AC37FB5E0788}"/>
              </a:ext>
            </a:extLst>
          </p:cNvPr>
          <p:cNvSpPr/>
          <p:nvPr/>
        </p:nvSpPr>
        <p:spPr>
          <a:xfrm>
            <a:off x="8262966"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2" name="Oval 31">
            <a:extLst>
              <a:ext uri="{FF2B5EF4-FFF2-40B4-BE49-F238E27FC236}">
                <a16:creationId xmlns:a16="http://schemas.microsoft.com/office/drawing/2014/main" id="{2BAFC62A-86C7-5F49-9491-DD2B48FF3FBA}"/>
              </a:ext>
            </a:extLst>
          </p:cNvPr>
          <p:cNvSpPr/>
          <p:nvPr/>
        </p:nvSpPr>
        <p:spPr>
          <a:xfrm>
            <a:off x="9175713" y="5501769"/>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3" name="Oval 32">
            <a:extLst>
              <a:ext uri="{FF2B5EF4-FFF2-40B4-BE49-F238E27FC236}">
                <a16:creationId xmlns:a16="http://schemas.microsoft.com/office/drawing/2014/main" id="{417AAE12-602A-CF49-988D-1313D67AC1D3}"/>
              </a:ext>
            </a:extLst>
          </p:cNvPr>
          <p:cNvSpPr/>
          <p:nvPr/>
        </p:nvSpPr>
        <p:spPr>
          <a:xfrm>
            <a:off x="9657220" y="550492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1F3EDC16-DB94-1E40-8EB9-F1E15D2197DE}"/>
              </a:ext>
            </a:extLst>
          </p:cNvPr>
          <p:cNvSpPr/>
          <p:nvPr/>
        </p:nvSpPr>
        <p:spPr>
          <a:xfrm>
            <a:off x="10127603" y="552030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Rounded Rectangle 34">
            <a:extLst>
              <a:ext uri="{FF2B5EF4-FFF2-40B4-BE49-F238E27FC236}">
                <a16:creationId xmlns:a16="http://schemas.microsoft.com/office/drawing/2014/main" id="{E0E59F2E-8E30-7B41-9130-0064178502AE}"/>
              </a:ext>
            </a:extLst>
          </p:cNvPr>
          <p:cNvSpPr/>
          <p:nvPr/>
        </p:nvSpPr>
        <p:spPr>
          <a:xfrm>
            <a:off x="3998236" y="3150062"/>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濕度</a:t>
            </a:r>
          </a:p>
        </p:txBody>
      </p:sp>
      <p:sp>
        <p:nvSpPr>
          <p:cNvPr id="36" name="Rounded Rectangle 35">
            <a:extLst>
              <a:ext uri="{FF2B5EF4-FFF2-40B4-BE49-F238E27FC236}">
                <a16:creationId xmlns:a16="http://schemas.microsoft.com/office/drawing/2014/main" id="{8A6AF9BB-4CF8-1742-BA40-096D6708A378}"/>
              </a:ext>
            </a:extLst>
          </p:cNvPr>
          <p:cNvSpPr/>
          <p:nvPr/>
        </p:nvSpPr>
        <p:spPr>
          <a:xfrm>
            <a:off x="8688860" y="3189099"/>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天氣</a:t>
            </a:r>
          </a:p>
        </p:txBody>
      </p:sp>
      <p:sp>
        <p:nvSpPr>
          <p:cNvPr id="37" name="Oval 36">
            <a:extLst>
              <a:ext uri="{FF2B5EF4-FFF2-40B4-BE49-F238E27FC236}">
                <a16:creationId xmlns:a16="http://schemas.microsoft.com/office/drawing/2014/main" id="{F45A7A8B-8C0B-8B43-889F-34E7955CCA51}"/>
              </a:ext>
            </a:extLst>
          </p:cNvPr>
          <p:cNvSpPr/>
          <p:nvPr/>
        </p:nvSpPr>
        <p:spPr>
          <a:xfrm>
            <a:off x="411890" y="451254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Oval 37">
            <a:extLst>
              <a:ext uri="{FF2B5EF4-FFF2-40B4-BE49-F238E27FC236}">
                <a16:creationId xmlns:a16="http://schemas.microsoft.com/office/drawing/2014/main" id="{AA6EDB10-98AC-A146-93BB-49C0EECBA469}"/>
              </a:ext>
            </a:extLst>
          </p:cNvPr>
          <p:cNvSpPr/>
          <p:nvPr/>
        </p:nvSpPr>
        <p:spPr>
          <a:xfrm>
            <a:off x="411890" y="3906376"/>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9" name="Rectangle 38">
            <a:extLst>
              <a:ext uri="{FF2B5EF4-FFF2-40B4-BE49-F238E27FC236}">
                <a16:creationId xmlns:a16="http://schemas.microsoft.com/office/drawing/2014/main" id="{C8365F3E-F635-F644-BA4F-B9493A5C2275}"/>
              </a:ext>
            </a:extLst>
          </p:cNvPr>
          <p:cNvSpPr/>
          <p:nvPr/>
        </p:nvSpPr>
        <p:spPr>
          <a:xfrm>
            <a:off x="832831" y="3902396"/>
            <a:ext cx="1107996" cy="369332"/>
          </a:xfrm>
          <a:prstGeom prst="rect">
            <a:avLst/>
          </a:prstGeom>
        </p:spPr>
        <p:txBody>
          <a:bodyPr wrap="none">
            <a:spAutoFit/>
          </a:bodyPr>
          <a:lstStyle/>
          <a:p>
            <a:r>
              <a:rPr lang="zh-TW" altLang="en-US" b="1" kern="0" dirty="0">
                <a:solidFill>
                  <a:srgbClr val="595959"/>
                </a:solidFill>
                <a:cs typeface="Arial"/>
              </a:rPr>
              <a:t>正常舉行</a:t>
            </a:r>
            <a:endParaRPr lang="en-TW" b="1" dirty="0"/>
          </a:p>
        </p:txBody>
      </p:sp>
      <p:sp>
        <p:nvSpPr>
          <p:cNvPr id="40" name="Rectangle 39">
            <a:extLst>
              <a:ext uri="{FF2B5EF4-FFF2-40B4-BE49-F238E27FC236}">
                <a16:creationId xmlns:a16="http://schemas.microsoft.com/office/drawing/2014/main" id="{A062021C-1CF0-D748-B927-10C5276A8BE3}"/>
              </a:ext>
            </a:extLst>
          </p:cNvPr>
          <p:cNvSpPr/>
          <p:nvPr/>
        </p:nvSpPr>
        <p:spPr>
          <a:xfrm>
            <a:off x="832831" y="4535743"/>
            <a:ext cx="1107996" cy="369332"/>
          </a:xfrm>
          <a:prstGeom prst="rect">
            <a:avLst/>
          </a:prstGeom>
        </p:spPr>
        <p:txBody>
          <a:bodyPr wrap="none">
            <a:spAutoFit/>
          </a:bodyPr>
          <a:lstStyle/>
          <a:p>
            <a:r>
              <a:rPr lang="zh-TW" altLang="en-US" b="1" kern="0" dirty="0">
                <a:solidFill>
                  <a:srgbClr val="595959"/>
                </a:solidFill>
                <a:cs typeface="Arial"/>
              </a:rPr>
              <a:t>取消舉行</a:t>
            </a:r>
            <a:endParaRPr lang="en-TW" b="1" dirty="0"/>
          </a:p>
        </p:txBody>
      </p:sp>
      <p:sp>
        <p:nvSpPr>
          <p:cNvPr id="41" name="Rectangle 40">
            <a:extLst>
              <a:ext uri="{FF2B5EF4-FFF2-40B4-BE49-F238E27FC236}">
                <a16:creationId xmlns:a16="http://schemas.microsoft.com/office/drawing/2014/main" id="{495B3CEB-7ED2-6143-AA96-F3FFB9DF254E}"/>
              </a:ext>
            </a:extLst>
          </p:cNvPr>
          <p:cNvSpPr/>
          <p:nvPr/>
        </p:nvSpPr>
        <p:spPr>
          <a:xfrm>
            <a:off x="441136" y="1180499"/>
            <a:ext cx="5602816" cy="960712"/>
          </a:xfrm>
          <a:prstGeom prst="rect">
            <a:avLst/>
          </a:prstGeom>
        </p:spPr>
        <p:txBody>
          <a:bodyPr wrap="none">
            <a:spAutoFit/>
          </a:bodyPr>
          <a:lstStyle/>
          <a:p>
            <a:pPr marL="285750" indent="-285750">
              <a:lnSpc>
                <a:spcPct val="150000"/>
              </a:lnSpc>
              <a:buFont typeface="Arial" panose="020B0604020202020204" pitchFamily="34" charset="0"/>
              <a:buChar char="•"/>
            </a:pPr>
            <a:r>
              <a:rPr lang="en-TW" sz="2000" kern="0" dirty="0">
                <a:solidFill>
                  <a:srgbClr val="595959"/>
                </a:solidFill>
                <a:cs typeface="Arial"/>
              </a:rPr>
              <a:t>決策樹以</a:t>
            </a:r>
            <a:r>
              <a:rPr lang="zh-TW" altLang="en-US" sz="2000" kern="0" dirty="0">
                <a:solidFill>
                  <a:srgbClr val="595959"/>
                </a:solidFill>
                <a:cs typeface="Arial"/>
              </a:rPr>
              <a:t>貪婪法則來決定每一層要問什麼問題</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尋找最有利的特徵可以快速的做分類</a:t>
            </a:r>
          </a:p>
        </p:txBody>
      </p:sp>
    </p:spTree>
    <p:extLst>
      <p:ext uri="{BB962C8B-B14F-4D97-AF65-F5344CB8AC3E}">
        <p14:creationId xmlns:p14="http://schemas.microsoft.com/office/powerpoint/2010/main" val="145131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決策樹的度量</a:t>
            </a:r>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6340197" cy="461665"/>
          </a:xfrm>
          <a:prstGeom prst="rect">
            <a:avLst/>
          </a:prstGeom>
        </p:spPr>
        <p:txBody>
          <a:bodyPr wrap="none">
            <a:spAutoFit/>
          </a:bodyPr>
          <a:lstStyle/>
          <a:p>
            <a:r>
              <a:rPr lang="zh-TW" altLang="en-US" sz="2400" kern="0" dirty="0">
                <a:solidFill>
                  <a:srgbClr val="595959"/>
                </a:solidFill>
                <a:cs typeface="Arial"/>
              </a:rPr>
              <a:t>我們需要客觀的標準來決定決策樹的分支屬性</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3297698" cy="707886"/>
          </a:xfrm>
          <a:prstGeom prst="rect">
            <a:avLst/>
          </a:prstGeom>
        </p:spPr>
        <p:txBody>
          <a:bodyPr wrap="none">
            <a:spAutoFit/>
          </a:bodyPr>
          <a:lstStyle/>
          <a:p>
            <a:pPr indent="-285750">
              <a:buFont typeface="Arial" panose="020B0604020202020204" pitchFamily="34" charset="0"/>
              <a:buChar char="•"/>
            </a:pPr>
            <a:r>
              <a:rPr lang="zh-TW" altLang="en-US" dirty="0"/>
              <a:t>資訊獲利 </a:t>
            </a:r>
            <a:r>
              <a:rPr lang="en-TW" sz="2000" kern="0" dirty="0">
                <a:solidFill>
                  <a:srgbClr val="595959"/>
                </a:solidFill>
                <a:cs typeface="Arial"/>
              </a:rPr>
              <a:t>Information gain</a:t>
            </a:r>
          </a:p>
          <a:p>
            <a:pPr indent="-285750">
              <a:buFont typeface="Arial" panose="020B0604020202020204" pitchFamily="34" charset="0"/>
              <a:buChar char="•"/>
            </a:pPr>
            <a:r>
              <a:rPr lang="zh-TW" altLang="en-US" dirty="0"/>
              <a:t>吉尼係數 </a:t>
            </a:r>
            <a:r>
              <a:rPr lang="en-US" sz="2000" kern="0" dirty="0">
                <a:solidFill>
                  <a:srgbClr val="595959"/>
                </a:solidFill>
                <a:cs typeface="Arial"/>
              </a:rPr>
              <a:t>Gini index</a:t>
            </a:r>
            <a:endParaRPr lang="en-TW" sz="2000" kern="0" dirty="0">
              <a:solidFill>
                <a:srgbClr val="595959"/>
              </a:solidFill>
              <a:cs typeface="Arial"/>
            </a:endParaRPr>
          </a:p>
        </p:txBody>
      </p:sp>
      <p:pic>
        <p:nvPicPr>
          <p:cNvPr id="7" name="Google Shape;386;p62">
            <a:extLst>
              <a:ext uri="{FF2B5EF4-FFF2-40B4-BE49-F238E27FC236}">
                <a16:creationId xmlns:a16="http://schemas.microsoft.com/office/drawing/2014/main" id="{98C20EB0-F82D-0149-9F7A-807DB06BC726}"/>
              </a:ext>
            </a:extLst>
          </p:cNvPr>
          <p:cNvPicPr preferRelativeResize="0"/>
          <p:nvPr/>
        </p:nvPicPr>
        <p:blipFill rotWithShape="1">
          <a:blip r:embed="rId3">
            <a:alphaModFix/>
          </a:blip>
          <a:srcRect/>
          <a:stretch/>
        </p:blipFill>
        <p:spPr>
          <a:xfrm>
            <a:off x="3018660" y="3355795"/>
            <a:ext cx="3950552" cy="944356"/>
          </a:xfrm>
          <a:prstGeom prst="rect">
            <a:avLst/>
          </a:prstGeom>
          <a:noFill/>
          <a:ln>
            <a:noFill/>
          </a:ln>
        </p:spPr>
      </p:pic>
      <p:pic>
        <p:nvPicPr>
          <p:cNvPr id="8" name="Google Shape;387;p62">
            <a:extLst>
              <a:ext uri="{FF2B5EF4-FFF2-40B4-BE49-F238E27FC236}">
                <a16:creationId xmlns:a16="http://schemas.microsoft.com/office/drawing/2014/main" id="{16E3445D-81EA-2E4E-B180-A3A37751D641}"/>
              </a:ext>
            </a:extLst>
          </p:cNvPr>
          <p:cNvPicPr preferRelativeResize="0"/>
          <p:nvPr/>
        </p:nvPicPr>
        <p:blipFill rotWithShape="1">
          <a:blip r:embed="rId4">
            <a:alphaModFix/>
          </a:blip>
          <a:srcRect/>
          <a:stretch/>
        </p:blipFill>
        <p:spPr>
          <a:xfrm>
            <a:off x="3018660" y="4551238"/>
            <a:ext cx="2613756" cy="944361"/>
          </a:xfrm>
          <a:prstGeom prst="rect">
            <a:avLst/>
          </a:prstGeom>
          <a:noFill/>
          <a:ln>
            <a:noFill/>
          </a:ln>
        </p:spPr>
      </p:pic>
    </p:spTree>
    <p:extLst>
      <p:ext uri="{BB962C8B-B14F-4D97-AF65-F5344CB8AC3E}">
        <p14:creationId xmlns:p14="http://schemas.microsoft.com/office/powerpoint/2010/main" val="209009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C7A5A3-5BDC-5848-95B4-4D9E630171B2}"/>
              </a:ext>
            </a:extLst>
          </p:cNvPr>
          <p:cNvSpPr>
            <a:spLocks noGrp="1"/>
          </p:cNvSpPr>
          <p:nvPr>
            <p:ph type="body" sz="quarter" idx="10"/>
          </p:nvPr>
        </p:nvSpPr>
        <p:spPr/>
        <p:txBody>
          <a:bodyPr/>
          <a:lstStyle/>
          <a:p>
            <a:r>
              <a:rPr lang="zh-TW" altLang="en-US" dirty="0"/>
              <a:t>資訊獲利 </a:t>
            </a:r>
            <a:r>
              <a:rPr lang="en-US" altLang="zh-TW" dirty="0"/>
              <a:t>(</a:t>
            </a:r>
            <a:r>
              <a:rPr lang="en-US" dirty="0"/>
              <a:t>Information Gain)</a:t>
            </a:r>
            <a:endParaRPr lang="en-TW" dirty="0"/>
          </a:p>
        </p:txBody>
      </p:sp>
      <p:sp>
        <p:nvSpPr>
          <p:cNvPr id="3" name="Rectangle 2">
            <a:extLst>
              <a:ext uri="{FF2B5EF4-FFF2-40B4-BE49-F238E27FC236}">
                <a16:creationId xmlns:a16="http://schemas.microsoft.com/office/drawing/2014/main" id="{E24BB171-D701-3942-B158-022BF551916E}"/>
              </a:ext>
            </a:extLst>
          </p:cNvPr>
          <p:cNvSpPr/>
          <p:nvPr/>
        </p:nvSpPr>
        <p:spPr>
          <a:xfrm>
            <a:off x="992875" y="2426213"/>
            <a:ext cx="2685535" cy="646331"/>
          </a:xfrm>
          <a:prstGeom prst="rect">
            <a:avLst/>
          </a:prstGeom>
        </p:spPr>
        <p:txBody>
          <a:bodyPr wrap="square">
            <a:spAutoFit/>
          </a:bodyPr>
          <a:lstStyle/>
          <a:p>
            <a:r>
              <a:rPr lang="en-US" b="1" dirty="0">
                <a:solidFill>
                  <a:srgbClr val="000000"/>
                </a:solidFill>
                <a:latin typeface="Karla"/>
              </a:rPr>
              <a:t>Entropy =</a:t>
            </a:r>
            <a:r>
              <a:rPr lang="en-US" dirty="0">
                <a:latin typeface="STIXGeneral-Regular" pitchFamily="2" charset="2"/>
              </a:rPr>
              <a:t> −∑ </a:t>
            </a:r>
            <a:r>
              <a:rPr lang="en-US" i="1" dirty="0" err="1">
                <a:latin typeface="+mj-lt"/>
              </a:rPr>
              <a:t>p</a:t>
            </a:r>
            <a:r>
              <a:rPr lang="en-US" i="1" baseline="-25000" dirty="0" err="1">
                <a:latin typeface="+mj-lt"/>
              </a:rPr>
              <a:t>j</a:t>
            </a:r>
            <a:r>
              <a:rPr lang="en-US" i="1" baseline="-25000" dirty="0">
                <a:latin typeface="+mj-lt"/>
              </a:rPr>
              <a:t> </a:t>
            </a:r>
            <a:r>
              <a:rPr lang="en-US" dirty="0">
                <a:latin typeface="+mj-lt"/>
              </a:rPr>
              <a:t>log</a:t>
            </a:r>
            <a:r>
              <a:rPr lang="en-US" baseline="-25000" dirty="0">
                <a:latin typeface="+mj-lt"/>
              </a:rPr>
              <a:t>2 </a:t>
            </a:r>
            <a:r>
              <a:rPr lang="en-US" dirty="0" err="1">
                <a:latin typeface="+mj-lt"/>
              </a:rPr>
              <a:t>p</a:t>
            </a:r>
            <a:r>
              <a:rPr lang="en-US" i="1" baseline="-25000" dirty="0" err="1">
                <a:latin typeface="+mj-lt"/>
              </a:rPr>
              <a:t>j</a:t>
            </a:r>
            <a:r>
              <a:rPr lang="en-US" i="1" baseline="-25000" dirty="0">
                <a:latin typeface="+mj-lt"/>
              </a:rPr>
              <a:t> </a:t>
            </a:r>
            <a:br>
              <a:rPr lang="en-US" dirty="0"/>
            </a:br>
            <a:endParaRPr lang="en-TW" dirty="0"/>
          </a:p>
        </p:txBody>
      </p:sp>
      <p:sp>
        <p:nvSpPr>
          <p:cNvPr id="4" name="Rectangle 3">
            <a:extLst>
              <a:ext uri="{FF2B5EF4-FFF2-40B4-BE49-F238E27FC236}">
                <a16:creationId xmlns:a16="http://schemas.microsoft.com/office/drawing/2014/main" id="{8823204E-EA24-B943-BF66-25D4A88F01F2}"/>
              </a:ext>
            </a:extLst>
          </p:cNvPr>
          <p:cNvSpPr/>
          <p:nvPr/>
        </p:nvSpPr>
        <p:spPr>
          <a:xfrm>
            <a:off x="992875" y="3440476"/>
            <a:ext cx="4323235" cy="369332"/>
          </a:xfrm>
          <a:prstGeom prst="rect">
            <a:avLst/>
          </a:prstGeom>
        </p:spPr>
        <p:txBody>
          <a:bodyPr wrap="none">
            <a:spAutoFit/>
          </a:bodyPr>
          <a:lstStyle/>
          <a:p>
            <a:r>
              <a:rPr lang="en-US" b="1" dirty="0">
                <a:solidFill>
                  <a:srgbClr val="000000"/>
                </a:solidFill>
                <a:latin typeface="Karla"/>
              </a:rPr>
              <a:t>Information Gain =</a:t>
            </a:r>
            <a:r>
              <a:rPr lang="en-US" dirty="0">
                <a:solidFill>
                  <a:srgbClr val="000000"/>
                </a:solidFill>
                <a:latin typeface="Karla"/>
              </a:rPr>
              <a:t> </a:t>
            </a:r>
            <a:r>
              <a:rPr lang="en-US" dirty="0">
                <a:solidFill>
                  <a:srgbClr val="000000"/>
                </a:solidFill>
                <a:latin typeface="+mj-lt"/>
              </a:rPr>
              <a:t> -p * log2 p – q * log2q</a:t>
            </a:r>
          </a:p>
        </p:txBody>
      </p:sp>
      <p:sp>
        <p:nvSpPr>
          <p:cNvPr id="5" name="Rectangle 4">
            <a:extLst>
              <a:ext uri="{FF2B5EF4-FFF2-40B4-BE49-F238E27FC236}">
                <a16:creationId xmlns:a16="http://schemas.microsoft.com/office/drawing/2014/main" id="{04B777F6-60D3-894C-870D-A64C54DF6261}"/>
              </a:ext>
            </a:extLst>
          </p:cNvPr>
          <p:cNvSpPr/>
          <p:nvPr/>
        </p:nvSpPr>
        <p:spPr>
          <a:xfrm>
            <a:off x="992875" y="3958450"/>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
        <p:nvSpPr>
          <p:cNvPr id="6" name="Rectangle 5">
            <a:extLst>
              <a:ext uri="{FF2B5EF4-FFF2-40B4-BE49-F238E27FC236}">
                <a16:creationId xmlns:a16="http://schemas.microsoft.com/office/drawing/2014/main" id="{6EB3C8ED-0B77-9046-B6F9-680B1A9A969C}"/>
              </a:ext>
            </a:extLst>
          </p:cNvPr>
          <p:cNvSpPr/>
          <p:nvPr/>
        </p:nvSpPr>
        <p:spPr>
          <a:xfrm>
            <a:off x="880208" y="1204265"/>
            <a:ext cx="5721438" cy="400110"/>
          </a:xfrm>
          <a:prstGeom prst="rect">
            <a:avLst/>
          </a:prstGeom>
        </p:spPr>
        <p:txBody>
          <a:bodyPr wrap="none">
            <a:spAutoFit/>
          </a:bodyPr>
          <a:lstStyle/>
          <a:p>
            <a:r>
              <a:rPr lang="zh-TW" altLang="en-US" sz="2000" kern="0" dirty="0">
                <a:solidFill>
                  <a:srgbClr val="595959"/>
                </a:solidFill>
                <a:cs typeface="Arial"/>
              </a:rPr>
              <a:t>熵 </a:t>
            </a:r>
            <a:r>
              <a:rPr lang="en-US" altLang="zh-TW" sz="2000" kern="0" dirty="0">
                <a:solidFill>
                  <a:srgbClr val="595959"/>
                </a:solidFill>
                <a:cs typeface="Arial"/>
              </a:rPr>
              <a:t>(</a:t>
            </a:r>
            <a:r>
              <a:rPr lang="en-US" sz="2000" kern="0" dirty="0">
                <a:solidFill>
                  <a:srgbClr val="595959"/>
                </a:solidFill>
                <a:cs typeface="Arial"/>
              </a:rPr>
              <a:t>Entropy)</a:t>
            </a:r>
            <a:r>
              <a:rPr lang="zh-TW" altLang="en-US" sz="2000" kern="0" dirty="0">
                <a:solidFill>
                  <a:srgbClr val="595959"/>
                </a:solidFill>
                <a:cs typeface="Arial"/>
              </a:rPr>
              <a:t> </a:t>
            </a:r>
            <a:r>
              <a:rPr lang="en-US" sz="2000" kern="0" dirty="0" err="1">
                <a:solidFill>
                  <a:srgbClr val="595959"/>
                </a:solidFill>
                <a:cs typeface="Arial"/>
              </a:rPr>
              <a:t>計算</a:t>
            </a:r>
            <a:r>
              <a:rPr lang="en-US" sz="2000" kern="0" dirty="0">
                <a:solidFill>
                  <a:srgbClr val="595959"/>
                </a:solidFill>
                <a:cs typeface="Arial"/>
              </a:rPr>
              <a:t> Information Gain </a:t>
            </a:r>
            <a:r>
              <a:rPr lang="en-US" sz="2000" kern="0" dirty="0" err="1">
                <a:solidFill>
                  <a:srgbClr val="595959"/>
                </a:solidFill>
                <a:cs typeface="Arial"/>
              </a:rPr>
              <a:t>的一種方法</a:t>
            </a:r>
            <a:r>
              <a:rPr lang="en-US" sz="2000" kern="0" dirty="0">
                <a:solidFill>
                  <a:srgbClr val="595959"/>
                </a:solidFill>
                <a:cs typeface="Arial"/>
              </a:rPr>
              <a:t>。</a:t>
            </a:r>
          </a:p>
        </p:txBody>
      </p:sp>
      <p:sp>
        <p:nvSpPr>
          <p:cNvPr id="8" name="Rectangle 7">
            <a:extLst>
              <a:ext uri="{FF2B5EF4-FFF2-40B4-BE49-F238E27FC236}">
                <a16:creationId xmlns:a16="http://schemas.microsoft.com/office/drawing/2014/main" id="{1F2AD5BF-8DAD-C642-9655-B3D78B122548}"/>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EA422F99-6982-FA41-B37A-88C8D47548FC}"/>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5AECAEFA-3437-2941-BF13-B63E2921731A}"/>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C663765D-E237-1940-A7FB-E394996E948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E79E2E87-2700-5E4B-BAE4-7E793766CC92}"/>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630916A0-80FB-E946-811F-D97E0C41E505}"/>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95581F7B-EB8C-E440-8B65-BE0500DA0B34}"/>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159C636E-9653-4F45-A82E-33E319A5C2C8}"/>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A51DF2CB-FEF9-334B-A07E-FC760E34654C}"/>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C16AB325-8541-6844-A164-16C9E69CAC43}"/>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8" name="Oval 17">
            <a:extLst>
              <a:ext uri="{FF2B5EF4-FFF2-40B4-BE49-F238E27FC236}">
                <a16:creationId xmlns:a16="http://schemas.microsoft.com/office/drawing/2014/main" id="{F8E8E139-BBAB-4F46-ABF0-042892BD19F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4969A239-194E-4C4D-AC02-64486366665F}"/>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BB5B83D1-A41E-4E42-962D-84730E3F705A}"/>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7AE69D4C-DAD8-2B44-B34A-58301C592D18}"/>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3E9DB093-7D23-E94D-8365-32EA46F3B38D}"/>
                  </a:ext>
                </a:extLst>
              </p:cNvPr>
              <p:cNvSpPr/>
              <p:nvPr/>
            </p:nvSpPr>
            <p:spPr>
              <a:xfrm>
                <a:off x="7538446" y="2300452"/>
                <a:ext cx="3597461" cy="762773"/>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0 </a:t>
                </a:r>
                <a:endParaRPr lang="en-TW" dirty="0"/>
              </a:p>
            </p:txBody>
          </p:sp>
        </mc:Choice>
        <mc:Fallback>
          <p:sp>
            <p:nvSpPr>
              <p:cNvPr id="22" name="Rectangle 21">
                <a:extLst>
                  <a:ext uri="{FF2B5EF4-FFF2-40B4-BE49-F238E27FC236}">
                    <a16:creationId xmlns:a16="http://schemas.microsoft.com/office/drawing/2014/main" id="{3E9DB093-7D23-E94D-8365-32EA46F3B38D}"/>
                  </a:ext>
                </a:extLst>
              </p:cNvPr>
              <p:cNvSpPr>
                <a:spLocks noRot="1" noChangeAspect="1" noMove="1" noResize="1" noEditPoints="1" noAdjustHandles="1" noChangeArrowheads="1" noChangeShapeType="1" noTextEdit="1"/>
              </p:cNvSpPr>
              <p:nvPr/>
            </p:nvSpPr>
            <p:spPr>
              <a:xfrm>
                <a:off x="7538446" y="2300452"/>
                <a:ext cx="3597461" cy="762773"/>
              </a:xfrm>
              <a:prstGeom prst="rect">
                <a:avLst/>
              </a:prstGeom>
              <a:blipFill>
                <a:blip r:embed="rId3"/>
                <a:stretch>
                  <a:fillRect l="-1413" b="-15000"/>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09244510-B808-B24B-97FB-29E50ACE05B3}"/>
                  </a:ext>
                </a:extLst>
              </p:cNvPr>
              <p:cNvSpPr/>
              <p:nvPr/>
            </p:nvSpPr>
            <p:spPr>
              <a:xfrm>
                <a:off x="7538445" y="4914387"/>
                <a:ext cx="3597461" cy="762773"/>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1 </a:t>
                </a:r>
                <a:endParaRPr lang="en-TW" dirty="0"/>
              </a:p>
            </p:txBody>
          </p:sp>
        </mc:Choice>
        <mc:Fallback>
          <p:sp>
            <p:nvSpPr>
              <p:cNvPr id="23" name="Rectangle 22">
                <a:extLst>
                  <a:ext uri="{FF2B5EF4-FFF2-40B4-BE49-F238E27FC236}">
                    <a16:creationId xmlns:a16="http://schemas.microsoft.com/office/drawing/2014/main" id="{09244510-B808-B24B-97FB-29E50ACE05B3}"/>
                  </a:ext>
                </a:extLst>
              </p:cNvPr>
              <p:cNvSpPr>
                <a:spLocks noRot="1" noChangeAspect="1" noMove="1" noResize="1" noEditPoints="1" noAdjustHandles="1" noChangeArrowheads="1" noChangeShapeType="1" noTextEdit="1"/>
              </p:cNvSpPr>
              <p:nvPr/>
            </p:nvSpPr>
            <p:spPr>
              <a:xfrm>
                <a:off x="7538445" y="4914387"/>
                <a:ext cx="3597461" cy="762773"/>
              </a:xfrm>
              <a:prstGeom prst="rect">
                <a:avLst/>
              </a:prstGeom>
              <a:blipFill>
                <a:blip r:embed="rId4"/>
                <a:stretch>
                  <a:fillRect l="-1413" b="-13333"/>
                </a:stretch>
              </a:blipFill>
            </p:spPr>
            <p:txBody>
              <a:bodyPr/>
              <a:lstStyle/>
              <a:p>
                <a:r>
                  <a:rPr lang="en-TW">
                    <a:noFill/>
                  </a:rPr>
                  <a:t> </a:t>
                </a:r>
              </a:p>
            </p:txBody>
          </p:sp>
        </mc:Fallback>
      </mc:AlternateContent>
    </p:spTree>
    <p:extLst>
      <p:ext uri="{BB962C8B-B14F-4D97-AF65-F5344CB8AC3E}">
        <p14:creationId xmlns:p14="http://schemas.microsoft.com/office/powerpoint/2010/main" val="2409838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D823C4-2D1D-7C48-B5A8-244F5E67D30E}"/>
              </a:ext>
            </a:extLst>
          </p:cNvPr>
          <p:cNvSpPr>
            <a:spLocks noGrp="1"/>
          </p:cNvSpPr>
          <p:nvPr>
            <p:ph type="body" sz="quarter" idx="10"/>
          </p:nvPr>
        </p:nvSpPr>
        <p:spPr/>
        <p:txBody>
          <a:bodyPr/>
          <a:lstStyle/>
          <a:p>
            <a:r>
              <a:rPr lang="zh-TW" altLang="en-US" dirty="0"/>
              <a:t>吉尼係數 </a:t>
            </a:r>
            <a:r>
              <a:rPr lang="en-US" altLang="zh-TW" dirty="0"/>
              <a:t>(</a:t>
            </a:r>
            <a:r>
              <a:rPr lang="en-US" dirty="0"/>
              <a:t>Gini index)</a:t>
            </a:r>
            <a:endParaRPr lang="en-TW" dirty="0"/>
          </a:p>
        </p:txBody>
      </p:sp>
    </p:spTree>
    <p:extLst>
      <p:ext uri="{BB962C8B-B14F-4D97-AF65-F5344CB8AC3E}">
        <p14:creationId xmlns:p14="http://schemas.microsoft.com/office/powerpoint/2010/main" val="3551793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2C782B-04DF-B34C-9D99-8208CDDEA1DD}"/>
              </a:ext>
            </a:extLst>
          </p:cNvPr>
          <p:cNvSpPr>
            <a:spLocks noGrp="1"/>
          </p:cNvSpPr>
          <p:nvPr>
            <p:ph type="body" sz="quarter" idx="10"/>
          </p:nvPr>
        </p:nvSpPr>
        <p:spPr/>
        <p:txBody>
          <a:bodyPr/>
          <a:lstStyle/>
          <a:p>
            <a:endParaRPr lang="en-TW"/>
          </a:p>
        </p:txBody>
      </p:sp>
      <p:sp>
        <p:nvSpPr>
          <p:cNvPr id="3" name="Rectangle 2">
            <a:extLst>
              <a:ext uri="{FF2B5EF4-FFF2-40B4-BE49-F238E27FC236}">
                <a16:creationId xmlns:a16="http://schemas.microsoft.com/office/drawing/2014/main" id="{6B51830F-749B-264C-9331-C367C22CF8F5}"/>
              </a:ext>
            </a:extLst>
          </p:cNvPr>
          <p:cNvSpPr/>
          <p:nvPr/>
        </p:nvSpPr>
        <p:spPr>
          <a:xfrm>
            <a:off x="585645" y="1662669"/>
            <a:ext cx="5147563" cy="923330"/>
          </a:xfrm>
          <a:prstGeom prst="rect">
            <a:avLst/>
          </a:prstGeom>
        </p:spPr>
        <p:txBody>
          <a:bodyPr wrap="none">
            <a:spAutoFit/>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p:txBody>
      </p:sp>
    </p:spTree>
    <p:extLst>
      <p:ext uri="{BB962C8B-B14F-4D97-AF65-F5344CB8AC3E}">
        <p14:creationId xmlns:p14="http://schemas.microsoft.com/office/powerpoint/2010/main" val="3460370165"/>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5462</TotalTime>
  <Words>1171</Words>
  <Application>Microsoft Macintosh PowerPoint</Application>
  <PresentationFormat>Widescreen</PresentationFormat>
  <Paragraphs>157</Paragraphs>
  <Slides>17</Slides>
  <Notes>14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17</vt:i4>
      </vt:variant>
    </vt:vector>
  </HeadingPairs>
  <TitlesOfParts>
    <vt:vector size="35" baseType="lpstr">
      <vt:lpstr>等线</vt:lpstr>
      <vt:lpstr>inherit</vt:lpstr>
      <vt:lpstr>Karla</vt:lpstr>
      <vt:lpstr>Lato</vt:lpstr>
      <vt:lpstr>Microsoft JhengHei</vt:lpstr>
      <vt:lpstr>微软雅黑</vt:lpstr>
      <vt:lpstr>PingFang TC</vt:lpstr>
      <vt:lpstr>Segoe UI Light</vt:lpstr>
      <vt:lpstr>Toppan Bunkyu Midashi Gothic Ex</vt:lpstr>
      <vt:lpstr>Arial</vt:lpstr>
      <vt:lpstr>Calibri</vt:lpstr>
      <vt:lpstr>Cambria Math</vt:lpstr>
      <vt:lpstr>Century Gothic</vt:lpstr>
      <vt:lpstr>Helvetica Neue</vt:lpstr>
      <vt:lpstr>Helvetica Neue Bold Condensed</vt:lpstr>
      <vt:lpstr>STIXGeneral-Regular</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283</cp:revision>
  <dcterms:created xsi:type="dcterms:W3CDTF">2015-08-18T02:51:41Z</dcterms:created>
  <dcterms:modified xsi:type="dcterms:W3CDTF">2020-09-07T10:44:15Z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